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4"/>
  </p:sldMasterIdLst>
  <p:notesMasterIdLst>
    <p:notesMasterId r:id="rId16"/>
  </p:notesMasterIdLst>
  <p:sldIdLst>
    <p:sldId id="539" r:id="rId5"/>
    <p:sldId id="257" r:id="rId6"/>
    <p:sldId id="552" r:id="rId7"/>
    <p:sldId id="553" r:id="rId8"/>
    <p:sldId id="554" r:id="rId9"/>
    <p:sldId id="557" r:id="rId10"/>
    <p:sldId id="556" r:id="rId11"/>
    <p:sldId id="558" r:id="rId12"/>
    <p:sldId id="559" r:id="rId13"/>
    <p:sldId id="561" r:id="rId14"/>
    <p:sldId id="5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  <a:srgbClr val="E2D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D1180-1CBF-4831-BE21-67A1F0A3D538}" v="4" dt="2023-11-28T01:14:27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outlineViewPr>
    <p:cViewPr>
      <p:scale>
        <a:sx n="33" d="100"/>
        <a:sy n="33" d="100"/>
      </p:scale>
      <p:origin x="0" y="-14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tlyn Vickers" userId="c9678de01759344a" providerId="LiveId" clId="{67FD1180-1CBF-4831-BE21-67A1F0A3D538}"/>
    <pc:docChg chg="custSel modSld">
      <pc:chgData name="Kaitlyn Vickers" userId="c9678de01759344a" providerId="LiveId" clId="{67FD1180-1CBF-4831-BE21-67A1F0A3D538}" dt="2023-11-22T04:43:59.221" v="1123" actId="20577"/>
      <pc:docMkLst>
        <pc:docMk/>
      </pc:docMkLst>
      <pc:sldChg chg="modNotesTx">
        <pc:chgData name="Kaitlyn Vickers" userId="c9678de01759344a" providerId="LiveId" clId="{67FD1180-1CBF-4831-BE21-67A1F0A3D538}" dt="2023-11-22T04:41:46.957" v="628" actId="20577"/>
        <pc:sldMkLst>
          <pc:docMk/>
          <pc:sldMk cId="3627815782" sldId="554"/>
        </pc:sldMkLst>
      </pc:sldChg>
      <pc:sldChg chg="modNotesTx">
        <pc:chgData name="Kaitlyn Vickers" userId="c9678de01759344a" providerId="LiveId" clId="{67FD1180-1CBF-4831-BE21-67A1F0A3D538}" dt="2023-11-22T04:42:40.834" v="766" actId="20577"/>
        <pc:sldMkLst>
          <pc:docMk/>
          <pc:sldMk cId="1182059812" sldId="558"/>
        </pc:sldMkLst>
      </pc:sldChg>
      <pc:sldChg chg="modNotesTx">
        <pc:chgData name="Kaitlyn Vickers" userId="c9678de01759344a" providerId="LiveId" clId="{67FD1180-1CBF-4831-BE21-67A1F0A3D538}" dt="2023-11-22T04:43:03.394" v="863" actId="20577"/>
        <pc:sldMkLst>
          <pc:docMk/>
          <pc:sldMk cId="2131782599" sldId="559"/>
        </pc:sldMkLst>
      </pc:sldChg>
      <pc:sldChg chg="modNotesTx">
        <pc:chgData name="Kaitlyn Vickers" userId="c9678de01759344a" providerId="LiveId" clId="{67FD1180-1CBF-4831-BE21-67A1F0A3D538}" dt="2023-11-22T04:43:59.221" v="1123" actId="20577"/>
        <pc:sldMkLst>
          <pc:docMk/>
          <pc:sldMk cId="3484218803" sldId="560"/>
        </pc:sldMkLst>
      </pc:sldChg>
      <pc:sldChg chg="modNotesTx">
        <pc:chgData name="Kaitlyn Vickers" userId="c9678de01759344a" providerId="LiveId" clId="{67FD1180-1CBF-4831-BE21-67A1F0A3D538}" dt="2023-11-22T04:43:35.981" v="987" actId="20577"/>
        <pc:sldMkLst>
          <pc:docMk/>
          <pc:sldMk cId="2116058295" sldId="56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0924D-4C00-48B6-97C5-05EAE4779A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3192B2B5-8333-438F-B5C2-55C1C4801336}">
      <dgm:prSet/>
      <dgm:spPr/>
      <dgm:t>
        <a:bodyPr/>
        <a:lstStyle/>
        <a:p>
          <a:r>
            <a:rPr lang="en-US" dirty="0"/>
            <a:t>Important Factors: Age, Affluence Grade, Gender (M or F)</a:t>
          </a:r>
        </a:p>
      </dgm:t>
    </dgm:pt>
    <dgm:pt modelId="{4288776E-9D49-4416-B9EE-A92751C0BE3F}" type="parTrans" cxnId="{1BE83768-7201-4D90-8098-D68FD48BECF5}">
      <dgm:prSet/>
      <dgm:spPr/>
      <dgm:t>
        <a:bodyPr/>
        <a:lstStyle/>
        <a:p>
          <a:endParaRPr lang="en-US"/>
        </a:p>
      </dgm:t>
    </dgm:pt>
    <dgm:pt modelId="{843933FB-CA96-4AFA-BC82-9C8566FD3D35}" type="sibTrans" cxnId="{1BE83768-7201-4D90-8098-D68FD48BECF5}">
      <dgm:prSet/>
      <dgm:spPr/>
      <dgm:t>
        <a:bodyPr/>
        <a:lstStyle/>
        <a:p>
          <a:endParaRPr lang="en-US"/>
        </a:p>
      </dgm:t>
    </dgm:pt>
    <dgm:pt modelId="{8AAD7A52-DF4A-4490-B448-4D9967F63175}">
      <dgm:prSet/>
      <dgm:spPr/>
      <dgm:t>
        <a:bodyPr/>
        <a:lstStyle/>
        <a:p>
          <a:r>
            <a:rPr lang="en-US" dirty="0"/>
            <a:t>Model has a maximum depth of 6 nodes and 20 total final leaf nodes</a:t>
          </a:r>
        </a:p>
      </dgm:t>
    </dgm:pt>
    <dgm:pt modelId="{302D64AE-CA9F-482D-B5A6-97ED73360310}" type="parTrans" cxnId="{F298498A-E069-4C5E-94E9-B606C30A089F}">
      <dgm:prSet/>
      <dgm:spPr/>
      <dgm:t>
        <a:bodyPr/>
        <a:lstStyle/>
        <a:p>
          <a:endParaRPr lang="en-US"/>
        </a:p>
      </dgm:t>
    </dgm:pt>
    <dgm:pt modelId="{9BE43E82-7450-41C7-AB64-E91B99B4F31A}" type="sibTrans" cxnId="{F298498A-E069-4C5E-94E9-B606C30A089F}">
      <dgm:prSet/>
      <dgm:spPr/>
      <dgm:t>
        <a:bodyPr/>
        <a:lstStyle/>
        <a:p>
          <a:endParaRPr lang="en-US"/>
        </a:p>
      </dgm:t>
    </dgm:pt>
    <dgm:pt modelId="{920BCC0A-97DE-4AA9-8CDA-9D9D2A10F7DE}">
      <dgm:prSet/>
      <dgm:spPr/>
      <dgm:t>
        <a:bodyPr/>
        <a:lstStyle/>
        <a:p>
          <a:r>
            <a:rPr lang="en-US" dirty="0"/>
            <a:t>Best recall rate so far, but has room for improvement</a:t>
          </a:r>
        </a:p>
      </dgm:t>
    </dgm:pt>
    <dgm:pt modelId="{B45C746A-F3B8-4A77-BA0B-3E79933A58B1}" type="parTrans" cxnId="{8ECDDACB-D84F-4000-8CDB-802581607880}">
      <dgm:prSet/>
      <dgm:spPr/>
      <dgm:t>
        <a:bodyPr/>
        <a:lstStyle/>
        <a:p>
          <a:endParaRPr lang="en-US"/>
        </a:p>
      </dgm:t>
    </dgm:pt>
    <dgm:pt modelId="{9F4EFF06-6465-482B-BB91-78151659F40B}" type="sibTrans" cxnId="{8ECDDACB-D84F-4000-8CDB-802581607880}">
      <dgm:prSet/>
      <dgm:spPr/>
      <dgm:t>
        <a:bodyPr/>
        <a:lstStyle/>
        <a:p>
          <a:endParaRPr lang="en-US"/>
        </a:p>
      </dgm:t>
    </dgm:pt>
    <dgm:pt modelId="{7BFD47A4-71BE-40BB-8370-443203850004}" type="pres">
      <dgm:prSet presAssocID="{FA30924D-4C00-48B6-97C5-05EAE4779A01}" presName="root" presStyleCnt="0">
        <dgm:presLayoutVars>
          <dgm:dir/>
          <dgm:resizeHandles val="exact"/>
        </dgm:presLayoutVars>
      </dgm:prSet>
      <dgm:spPr/>
    </dgm:pt>
    <dgm:pt modelId="{30188E19-BA86-4539-98EC-D9946064E3F8}" type="pres">
      <dgm:prSet presAssocID="{3192B2B5-8333-438F-B5C2-55C1C4801336}" presName="compNode" presStyleCnt="0"/>
      <dgm:spPr/>
    </dgm:pt>
    <dgm:pt modelId="{6C76C4DE-EB43-4C55-BC61-CA378ABC0B74}" type="pres">
      <dgm:prSet presAssocID="{3192B2B5-8333-438F-B5C2-55C1C4801336}" presName="bgRect" presStyleLbl="bgShp" presStyleIdx="0" presStyleCnt="3"/>
      <dgm:spPr/>
    </dgm:pt>
    <dgm:pt modelId="{7C484BD3-66B6-4188-B05B-5761DCBBC439}" type="pres">
      <dgm:prSet presAssocID="{3192B2B5-8333-438F-B5C2-55C1C4801336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362EBB5-6B74-4E37-BCDE-7BFE3A1356B2}" type="pres">
      <dgm:prSet presAssocID="{3192B2B5-8333-438F-B5C2-55C1C4801336}" presName="spaceRect" presStyleCnt="0"/>
      <dgm:spPr/>
    </dgm:pt>
    <dgm:pt modelId="{7A6E6B38-EE3B-4258-8944-FFE793F80603}" type="pres">
      <dgm:prSet presAssocID="{3192B2B5-8333-438F-B5C2-55C1C4801336}" presName="parTx" presStyleLbl="revTx" presStyleIdx="0" presStyleCnt="3" custScaleX="104389">
        <dgm:presLayoutVars>
          <dgm:chMax val="0"/>
          <dgm:chPref val="0"/>
        </dgm:presLayoutVars>
      </dgm:prSet>
      <dgm:spPr/>
    </dgm:pt>
    <dgm:pt modelId="{32B3BBFB-8286-4584-AE9D-944342C4432A}" type="pres">
      <dgm:prSet presAssocID="{843933FB-CA96-4AFA-BC82-9C8566FD3D35}" presName="sibTrans" presStyleCnt="0"/>
      <dgm:spPr/>
    </dgm:pt>
    <dgm:pt modelId="{EC97AA59-FFF9-49EF-944A-85DCF0A85770}" type="pres">
      <dgm:prSet presAssocID="{8AAD7A52-DF4A-4490-B448-4D9967F63175}" presName="compNode" presStyleCnt="0"/>
      <dgm:spPr/>
    </dgm:pt>
    <dgm:pt modelId="{1D99AB8E-4306-4DED-B346-E130E5C60BE7}" type="pres">
      <dgm:prSet presAssocID="{8AAD7A52-DF4A-4490-B448-4D9967F63175}" presName="bgRect" presStyleLbl="bgShp" presStyleIdx="1" presStyleCnt="3"/>
      <dgm:spPr/>
    </dgm:pt>
    <dgm:pt modelId="{378AF51D-CA67-4BA5-B78C-2B112F7A948F}" type="pres">
      <dgm:prSet presAssocID="{8AAD7A52-DF4A-4490-B448-4D9967F631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BD497A1-ED9B-464E-83F4-8DD17D892370}" type="pres">
      <dgm:prSet presAssocID="{8AAD7A52-DF4A-4490-B448-4D9967F63175}" presName="spaceRect" presStyleCnt="0"/>
      <dgm:spPr/>
    </dgm:pt>
    <dgm:pt modelId="{93B9D63C-C2A7-43D1-940D-4B0DDEBB98B4}" type="pres">
      <dgm:prSet presAssocID="{8AAD7A52-DF4A-4490-B448-4D9967F63175}" presName="parTx" presStyleLbl="revTx" presStyleIdx="1" presStyleCnt="3" custScaleX="104404">
        <dgm:presLayoutVars>
          <dgm:chMax val="0"/>
          <dgm:chPref val="0"/>
        </dgm:presLayoutVars>
      </dgm:prSet>
      <dgm:spPr/>
    </dgm:pt>
    <dgm:pt modelId="{10C2FB39-4755-4F73-9FFE-391E2868C446}" type="pres">
      <dgm:prSet presAssocID="{9BE43E82-7450-41C7-AB64-E91B99B4F31A}" presName="sibTrans" presStyleCnt="0"/>
      <dgm:spPr/>
    </dgm:pt>
    <dgm:pt modelId="{7CFCBF1C-9830-418F-8397-4BC891DD3152}" type="pres">
      <dgm:prSet presAssocID="{920BCC0A-97DE-4AA9-8CDA-9D9D2A10F7DE}" presName="compNode" presStyleCnt="0"/>
      <dgm:spPr/>
    </dgm:pt>
    <dgm:pt modelId="{1E4E93A2-8E0F-4F39-8F7D-744246EA031F}" type="pres">
      <dgm:prSet presAssocID="{920BCC0A-97DE-4AA9-8CDA-9D9D2A10F7DE}" presName="bgRect" presStyleLbl="bgShp" presStyleIdx="2" presStyleCnt="3"/>
      <dgm:spPr/>
    </dgm:pt>
    <dgm:pt modelId="{5ACBA1CE-1166-46B1-A2D1-FE0A1A6A8CAF}" type="pres">
      <dgm:prSet presAssocID="{920BCC0A-97DE-4AA9-8CDA-9D9D2A10F7DE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B1439621-A0A5-4FDA-933F-D4A82AEC0F31}" type="pres">
      <dgm:prSet presAssocID="{920BCC0A-97DE-4AA9-8CDA-9D9D2A10F7DE}" presName="spaceRect" presStyleCnt="0"/>
      <dgm:spPr/>
    </dgm:pt>
    <dgm:pt modelId="{4BCAF0CD-9909-4BDA-AC97-9697618BFC56}" type="pres">
      <dgm:prSet presAssocID="{920BCC0A-97DE-4AA9-8CDA-9D9D2A10F7DE}" presName="parTx" presStyleLbl="revTx" presStyleIdx="2" presStyleCnt="3" custScaleX="103945">
        <dgm:presLayoutVars>
          <dgm:chMax val="0"/>
          <dgm:chPref val="0"/>
        </dgm:presLayoutVars>
      </dgm:prSet>
      <dgm:spPr/>
    </dgm:pt>
  </dgm:ptLst>
  <dgm:cxnLst>
    <dgm:cxn modelId="{1BE83768-7201-4D90-8098-D68FD48BECF5}" srcId="{FA30924D-4C00-48B6-97C5-05EAE4779A01}" destId="{3192B2B5-8333-438F-B5C2-55C1C4801336}" srcOrd="0" destOrd="0" parTransId="{4288776E-9D49-4416-B9EE-A92751C0BE3F}" sibTransId="{843933FB-CA96-4AFA-BC82-9C8566FD3D35}"/>
    <dgm:cxn modelId="{5B3D606A-E61B-47A3-89A7-1B7962D4128F}" type="presOf" srcId="{3192B2B5-8333-438F-B5C2-55C1C4801336}" destId="{7A6E6B38-EE3B-4258-8944-FFE793F80603}" srcOrd="0" destOrd="0" presId="urn:microsoft.com/office/officeart/2018/2/layout/IconVerticalSolidList"/>
    <dgm:cxn modelId="{F298498A-E069-4C5E-94E9-B606C30A089F}" srcId="{FA30924D-4C00-48B6-97C5-05EAE4779A01}" destId="{8AAD7A52-DF4A-4490-B448-4D9967F63175}" srcOrd="1" destOrd="0" parTransId="{302D64AE-CA9F-482D-B5A6-97ED73360310}" sibTransId="{9BE43E82-7450-41C7-AB64-E91B99B4F31A}"/>
    <dgm:cxn modelId="{8ECDDACB-D84F-4000-8CDB-802581607880}" srcId="{FA30924D-4C00-48B6-97C5-05EAE4779A01}" destId="{920BCC0A-97DE-4AA9-8CDA-9D9D2A10F7DE}" srcOrd="2" destOrd="0" parTransId="{B45C746A-F3B8-4A77-BA0B-3E79933A58B1}" sibTransId="{9F4EFF06-6465-482B-BB91-78151659F40B}"/>
    <dgm:cxn modelId="{64C357D7-EF20-4FD8-B9C8-D16F8014E09D}" type="presOf" srcId="{8AAD7A52-DF4A-4490-B448-4D9967F63175}" destId="{93B9D63C-C2A7-43D1-940D-4B0DDEBB98B4}" srcOrd="0" destOrd="0" presId="urn:microsoft.com/office/officeart/2018/2/layout/IconVerticalSolidList"/>
    <dgm:cxn modelId="{595490E0-A1C5-4B09-A526-9ACAAB75FB20}" type="presOf" srcId="{920BCC0A-97DE-4AA9-8CDA-9D9D2A10F7DE}" destId="{4BCAF0CD-9909-4BDA-AC97-9697618BFC56}" srcOrd="0" destOrd="0" presId="urn:microsoft.com/office/officeart/2018/2/layout/IconVerticalSolidList"/>
    <dgm:cxn modelId="{A5D646F5-EEEE-4A04-BD2B-26FD3BC35E81}" type="presOf" srcId="{FA30924D-4C00-48B6-97C5-05EAE4779A01}" destId="{7BFD47A4-71BE-40BB-8370-443203850004}" srcOrd="0" destOrd="0" presId="urn:microsoft.com/office/officeart/2018/2/layout/IconVerticalSolidList"/>
    <dgm:cxn modelId="{DBED361C-356A-4CAF-A5B7-9738B5613AE0}" type="presParOf" srcId="{7BFD47A4-71BE-40BB-8370-443203850004}" destId="{30188E19-BA86-4539-98EC-D9946064E3F8}" srcOrd="0" destOrd="0" presId="urn:microsoft.com/office/officeart/2018/2/layout/IconVerticalSolidList"/>
    <dgm:cxn modelId="{C5FC1794-96A5-4DAC-9A0A-398A1B37FF5F}" type="presParOf" srcId="{30188E19-BA86-4539-98EC-D9946064E3F8}" destId="{6C76C4DE-EB43-4C55-BC61-CA378ABC0B74}" srcOrd="0" destOrd="0" presId="urn:microsoft.com/office/officeart/2018/2/layout/IconVerticalSolidList"/>
    <dgm:cxn modelId="{F82B5C6E-4880-465C-AA2A-D19411D62E7E}" type="presParOf" srcId="{30188E19-BA86-4539-98EC-D9946064E3F8}" destId="{7C484BD3-66B6-4188-B05B-5761DCBBC439}" srcOrd="1" destOrd="0" presId="urn:microsoft.com/office/officeart/2018/2/layout/IconVerticalSolidList"/>
    <dgm:cxn modelId="{49A21BDB-EC39-4DB4-92D5-007EE9A72544}" type="presParOf" srcId="{30188E19-BA86-4539-98EC-D9946064E3F8}" destId="{7362EBB5-6B74-4E37-BCDE-7BFE3A1356B2}" srcOrd="2" destOrd="0" presId="urn:microsoft.com/office/officeart/2018/2/layout/IconVerticalSolidList"/>
    <dgm:cxn modelId="{FB515890-A43F-49DE-8970-5DBA38EE242D}" type="presParOf" srcId="{30188E19-BA86-4539-98EC-D9946064E3F8}" destId="{7A6E6B38-EE3B-4258-8944-FFE793F80603}" srcOrd="3" destOrd="0" presId="urn:microsoft.com/office/officeart/2018/2/layout/IconVerticalSolidList"/>
    <dgm:cxn modelId="{08A13B72-3994-4A10-9B8F-75D5F5E17B9C}" type="presParOf" srcId="{7BFD47A4-71BE-40BB-8370-443203850004}" destId="{32B3BBFB-8286-4584-AE9D-944342C4432A}" srcOrd="1" destOrd="0" presId="urn:microsoft.com/office/officeart/2018/2/layout/IconVerticalSolidList"/>
    <dgm:cxn modelId="{3DB75633-FBE0-479D-A433-B33C15B9C4E8}" type="presParOf" srcId="{7BFD47A4-71BE-40BB-8370-443203850004}" destId="{EC97AA59-FFF9-49EF-944A-85DCF0A85770}" srcOrd="2" destOrd="0" presId="urn:microsoft.com/office/officeart/2018/2/layout/IconVerticalSolidList"/>
    <dgm:cxn modelId="{40058FC2-38E2-423D-B5FC-ED4B51F8E838}" type="presParOf" srcId="{EC97AA59-FFF9-49EF-944A-85DCF0A85770}" destId="{1D99AB8E-4306-4DED-B346-E130E5C60BE7}" srcOrd="0" destOrd="0" presId="urn:microsoft.com/office/officeart/2018/2/layout/IconVerticalSolidList"/>
    <dgm:cxn modelId="{708386A1-AED4-4492-A0EA-95A2559EE613}" type="presParOf" srcId="{EC97AA59-FFF9-49EF-944A-85DCF0A85770}" destId="{378AF51D-CA67-4BA5-B78C-2B112F7A948F}" srcOrd="1" destOrd="0" presId="urn:microsoft.com/office/officeart/2018/2/layout/IconVerticalSolidList"/>
    <dgm:cxn modelId="{5943DABB-16FD-4EEE-9C52-7D18F40E420A}" type="presParOf" srcId="{EC97AA59-FFF9-49EF-944A-85DCF0A85770}" destId="{8BD497A1-ED9B-464E-83F4-8DD17D892370}" srcOrd="2" destOrd="0" presId="urn:microsoft.com/office/officeart/2018/2/layout/IconVerticalSolidList"/>
    <dgm:cxn modelId="{701A77DB-0C85-4379-AF14-7C496BBB5DCD}" type="presParOf" srcId="{EC97AA59-FFF9-49EF-944A-85DCF0A85770}" destId="{93B9D63C-C2A7-43D1-940D-4B0DDEBB98B4}" srcOrd="3" destOrd="0" presId="urn:microsoft.com/office/officeart/2018/2/layout/IconVerticalSolidList"/>
    <dgm:cxn modelId="{FF4CFEC2-E868-479F-8EF9-F99D8B7715DA}" type="presParOf" srcId="{7BFD47A4-71BE-40BB-8370-443203850004}" destId="{10C2FB39-4755-4F73-9FFE-391E2868C446}" srcOrd="3" destOrd="0" presId="urn:microsoft.com/office/officeart/2018/2/layout/IconVerticalSolidList"/>
    <dgm:cxn modelId="{7F23A2B9-0327-447F-B1DD-FBFCEC952D73}" type="presParOf" srcId="{7BFD47A4-71BE-40BB-8370-443203850004}" destId="{7CFCBF1C-9830-418F-8397-4BC891DD3152}" srcOrd="4" destOrd="0" presId="urn:microsoft.com/office/officeart/2018/2/layout/IconVerticalSolidList"/>
    <dgm:cxn modelId="{42F9C03C-DC52-4293-8BFD-9F4BF3BE1B9F}" type="presParOf" srcId="{7CFCBF1C-9830-418F-8397-4BC891DD3152}" destId="{1E4E93A2-8E0F-4F39-8F7D-744246EA031F}" srcOrd="0" destOrd="0" presId="urn:microsoft.com/office/officeart/2018/2/layout/IconVerticalSolidList"/>
    <dgm:cxn modelId="{5348FC31-40DA-40B2-BEEA-7CCE5933580D}" type="presParOf" srcId="{7CFCBF1C-9830-418F-8397-4BC891DD3152}" destId="{5ACBA1CE-1166-46B1-A2D1-FE0A1A6A8CAF}" srcOrd="1" destOrd="0" presId="urn:microsoft.com/office/officeart/2018/2/layout/IconVerticalSolidList"/>
    <dgm:cxn modelId="{8DEF9D47-515C-4071-96A4-BDEF3CED0BE2}" type="presParOf" srcId="{7CFCBF1C-9830-418F-8397-4BC891DD3152}" destId="{B1439621-A0A5-4FDA-933F-D4A82AEC0F31}" srcOrd="2" destOrd="0" presId="urn:microsoft.com/office/officeart/2018/2/layout/IconVerticalSolidList"/>
    <dgm:cxn modelId="{3AD283C3-E35F-49C2-BDCD-4C4234494F5E}" type="presParOf" srcId="{7CFCBF1C-9830-418F-8397-4BC891DD3152}" destId="{4BCAF0CD-9909-4BDA-AC97-9697618BFC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30924D-4C00-48B6-97C5-05EAE4779A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92B2B5-8333-438F-B5C2-55C1C4801336}">
      <dgm:prSet/>
      <dgm:spPr/>
      <dgm:t>
        <a:bodyPr/>
        <a:lstStyle/>
        <a:p>
          <a:r>
            <a:rPr lang="en-US"/>
            <a:t>All factors are relevant for decision making</a:t>
          </a:r>
        </a:p>
      </dgm:t>
    </dgm:pt>
    <dgm:pt modelId="{4288776E-9D49-4416-B9EE-A92751C0BE3F}" type="parTrans" cxnId="{1BE83768-7201-4D90-8098-D68FD48BECF5}">
      <dgm:prSet/>
      <dgm:spPr/>
      <dgm:t>
        <a:bodyPr/>
        <a:lstStyle/>
        <a:p>
          <a:endParaRPr lang="en-US"/>
        </a:p>
      </dgm:t>
    </dgm:pt>
    <dgm:pt modelId="{843933FB-CA96-4AFA-BC82-9C8566FD3D35}" type="sibTrans" cxnId="{1BE83768-7201-4D90-8098-D68FD48BECF5}">
      <dgm:prSet/>
      <dgm:spPr/>
      <dgm:t>
        <a:bodyPr/>
        <a:lstStyle/>
        <a:p>
          <a:endParaRPr lang="en-US"/>
        </a:p>
      </dgm:t>
    </dgm:pt>
    <dgm:pt modelId="{8AAD7A52-DF4A-4490-B448-4D9967F63175}">
      <dgm:prSet/>
      <dgm:spPr/>
      <dgm:t>
        <a:bodyPr/>
        <a:lstStyle/>
        <a:p>
          <a:r>
            <a:rPr lang="en-US"/>
            <a:t>Uses 25 different decision tree models to create</a:t>
          </a:r>
        </a:p>
      </dgm:t>
    </dgm:pt>
    <dgm:pt modelId="{302D64AE-CA9F-482D-B5A6-97ED73360310}" type="parTrans" cxnId="{F298498A-E069-4C5E-94E9-B606C30A089F}">
      <dgm:prSet/>
      <dgm:spPr/>
      <dgm:t>
        <a:bodyPr/>
        <a:lstStyle/>
        <a:p>
          <a:endParaRPr lang="en-US"/>
        </a:p>
      </dgm:t>
    </dgm:pt>
    <dgm:pt modelId="{9BE43E82-7450-41C7-AB64-E91B99B4F31A}" type="sibTrans" cxnId="{F298498A-E069-4C5E-94E9-B606C30A089F}">
      <dgm:prSet/>
      <dgm:spPr/>
      <dgm:t>
        <a:bodyPr/>
        <a:lstStyle/>
        <a:p>
          <a:endParaRPr lang="en-US"/>
        </a:p>
      </dgm:t>
    </dgm:pt>
    <dgm:pt modelId="{920BCC0A-97DE-4AA9-8CDA-9D9D2A10F7DE}">
      <dgm:prSet/>
      <dgm:spPr/>
      <dgm:t>
        <a:bodyPr/>
        <a:lstStyle/>
        <a:p>
          <a:r>
            <a:rPr lang="en-US"/>
            <a:t>Has best performance on the test statistics</a:t>
          </a:r>
        </a:p>
      </dgm:t>
    </dgm:pt>
    <dgm:pt modelId="{B45C746A-F3B8-4A77-BA0B-3E79933A58B1}" type="parTrans" cxnId="{8ECDDACB-D84F-4000-8CDB-802581607880}">
      <dgm:prSet/>
      <dgm:spPr/>
      <dgm:t>
        <a:bodyPr/>
        <a:lstStyle/>
        <a:p>
          <a:endParaRPr lang="en-US"/>
        </a:p>
      </dgm:t>
    </dgm:pt>
    <dgm:pt modelId="{9F4EFF06-6465-482B-BB91-78151659F40B}" type="sibTrans" cxnId="{8ECDDACB-D84F-4000-8CDB-802581607880}">
      <dgm:prSet/>
      <dgm:spPr/>
      <dgm:t>
        <a:bodyPr/>
        <a:lstStyle/>
        <a:p>
          <a:endParaRPr lang="en-US"/>
        </a:p>
      </dgm:t>
    </dgm:pt>
    <dgm:pt modelId="{7BFD47A4-71BE-40BB-8370-443203850004}" type="pres">
      <dgm:prSet presAssocID="{FA30924D-4C00-48B6-97C5-05EAE4779A01}" presName="root" presStyleCnt="0">
        <dgm:presLayoutVars>
          <dgm:dir/>
          <dgm:resizeHandles val="exact"/>
        </dgm:presLayoutVars>
      </dgm:prSet>
      <dgm:spPr/>
    </dgm:pt>
    <dgm:pt modelId="{30188E19-BA86-4539-98EC-D9946064E3F8}" type="pres">
      <dgm:prSet presAssocID="{3192B2B5-8333-438F-B5C2-55C1C4801336}" presName="compNode" presStyleCnt="0"/>
      <dgm:spPr/>
    </dgm:pt>
    <dgm:pt modelId="{6C76C4DE-EB43-4C55-BC61-CA378ABC0B74}" type="pres">
      <dgm:prSet presAssocID="{3192B2B5-8333-438F-B5C2-55C1C4801336}" presName="bgRect" presStyleLbl="bgShp" presStyleIdx="0" presStyleCnt="3"/>
      <dgm:spPr/>
    </dgm:pt>
    <dgm:pt modelId="{7C484BD3-66B6-4188-B05B-5761DCBBC439}" type="pres">
      <dgm:prSet presAssocID="{3192B2B5-8333-438F-B5C2-55C1C48013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362EBB5-6B74-4E37-BCDE-7BFE3A1356B2}" type="pres">
      <dgm:prSet presAssocID="{3192B2B5-8333-438F-B5C2-55C1C4801336}" presName="spaceRect" presStyleCnt="0"/>
      <dgm:spPr/>
    </dgm:pt>
    <dgm:pt modelId="{7A6E6B38-EE3B-4258-8944-FFE793F80603}" type="pres">
      <dgm:prSet presAssocID="{3192B2B5-8333-438F-B5C2-55C1C4801336}" presName="parTx" presStyleLbl="revTx" presStyleIdx="0" presStyleCnt="3">
        <dgm:presLayoutVars>
          <dgm:chMax val="0"/>
          <dgm:chPref val="0"/>
        </dgm:presLayoutVars>
      </dgm:prSet>
      <dgm:spPr/>
    </dgm:pt>
    <dgm:pt modelId="{32B3BBFB-8286-4584-AE9D-944342C4432A}" type="pres">
      <dgm:prSet presAssocID="{843933FB-CA96-4AFA-BC82-9C8566FD3D35}" presName="sibTrans" presStyleCnt="0"/>
      <dgm:spPr/>
    </dgm:pt>
    <dgm:pt modelId="{EC97AA59-FFF9-49EF-944A-85DCF0A85770}" type="pres">
      <dgm:prSet presAssocID="{8AAD7A52-DF4A-4490-B448-4D9967F63175}" presName="compNode" presStyleCnt="0"/>
      <dgm:spPr/>
    </dgm:pt>
    <dgm:pt modelId="{1D99AB8E-4306-4DED-B346-E130E5C60BE7}" type="pres">
      <dgm:prSet presAssocID="{8AAD7A52-DF4A-4490-B448-4D9967F63175}" presName="bgRect" presStyleLbl="bgShp" presStyleIdx="1" presStyleCnt="3"/>
      <dgm:spPr/>
    </dgm:pt>
    <dgm:pt modelId="{378AF51D-CA67-4BA5-B78C-2B112F7A948F}" type="pres">
      <dgm:prSet presAssocID="{8AAD7A52-DF4A-4490-B448-4D9967F631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BD497A1-ED9B-464E-83F4-8DD17D892370}" type="pres">
      <dgm:prSet presAssocID="{8AAD7A52-DF4A-4490-B448-4D9967F63175}" presName="spaceRect" presStyleCnt="0"/>
      <dgm:spPr/>
    </dgm:pt>
    <dgm:pt modelId="{93B9D63C-C2A7-43D1-940D-4B0DDEBB98B4}" type="pres">
      <dgm:prSet presAssocID="{8AAD7A52-DF4A-4490-B448-4D9967F63175}" presName="parTx" presStyleLbl="revTx" presStyleIdx="1" presStyleCnt="3">
        <dgm:presLayoutVars>
          <dgm:chMax val="0"/>
          <dgm:chPref val="0"/>
        </dgm:presLayoutVars>
      </dgm:prSet>
      <dgm:spPr/>
    </dgm:pt>
    <dgm:pt modelId="{10C2FB39-4755-4F73-9FFE-391E2868C446}" type="pres">
      <dgm:prSet presAssocID="{9BE43E82-7450-41C7-AB64-E91B99B4F31A}" presName="sibTrans" presStyleCnt="0"/>
      <dgm:spPr/>
    </dgm:pt>
    <dgm:pt modelId="{7CFCBF1C-9830-418F-8397-4BC891DD3152}" type="pres">
      <dgm:prSet presAssocID="{920BCC0A-97DE-4AA9-8CDA-9D9D2A10F7DE}" presName="compNode" presStyleCnt="0"/>
      <dgm:spPr/>
    </dgm:pt>
    <dgm:pt modelId="{1E4E93A2-8E0F-4F39-8F7D-744246EA031F}" type="pres">
      <dgm:prSet presAssocID="{920BCC0A-97DE-4AA9-8CDA-9D9D2A10F7DE}" presName="bgRect" presStyleLbl="bgShp" presStyleIdx="2" presStyleCnt="3"/>
      <dgm:spPr/>
    </dgm:pt>
    <dgm:pt modelId="{5ACBA1CE-1166-46B1-A2D1-FE0A1A6A8CAF}" type="pres">
      <dgm:prSet presAssocID="{920BCC0A-97DE-4AA9-8CDA-9D9D2A10F7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B1439621-A0A5-4FDA-933F-D4A82AEC0F31}" type="pres">
      <dgm:prSet presAssocID="{920BCC0A-97DE-4AA9-8CDA-9D9D2A10F7DE}" presName="spaceRect" presStyleCnt="0"/>
      <dgm:spPr/>
    </dgm:pt>
    <dgm:pt modelId="{4BCAF0CD-9909-4BDA-AC97-9697618BFC56}" type="pres">
      <dgm:prSet presAssocID="{920BCC0A-97DE-4AA9-8CDA-9D9D2A10F7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E83768-7201-4D90-8098-D68FD48BECF5}" srcId="{FA30924D-4C00-48B6-97C5-05EAE4779A01}" destId="{3192B2B5-8333-438F-B5C2-55C1C4801336}" srcOrd="0" destOrd="0" parTransId="{4288776E-9D49-4416-B9EE-A92751C0BE3F}" sibTransId="{843933FB-CA96-4AFA-BC82-9C8566FD3D35}"/>
    <dgm:cxn modelId="{5B3D606A-E61B-47A3-89A7-1B7962D4128F}" type="presOf" srcId="{3192B2B5-8333-438F-B5C2-55C1C4801336}" destId="{7A6E6B38-EE3B-4258-8944-FFE793F80603}" srcOrd="0" destOrd="0" presId="urn:microsoft.com/office/officeart/2018/2/layout/IconVerticalSolidList"/>
    <dgm:cxn modelId="{F298498A-E069-4C5E-94E9-B606C30A089F}" srcId="{FA30924D-4C00-48B6-97C5-05EAE4779A01}" destId="{8AAD7A52-DF4A-4490-B448-4D9967F63175}" srcOrd="1" destOrd="0" parTransId="{302D64AE-CA9F-482D-B5A6-97ED73360310}" sibTransId="{9BE43E82-7450-41C7-AB64-E91B99B4F31A}"/>
    <dgm:cxn modelId="{8ECDDACB-D84F-4000-8CDB-802581607880}" srcId="{FA30924D-4C00-48B6-97C5-05EAE4779A01}" destId="{920BCC0A-97DE-4AA9-8CDA-9D9D2A10F7DE}" srcOrd="2" destOrd="0" parTransId="{B45C746A-F3B8-4A77-BA0B-3E79933A58B1}" sibTransId="{9F4EFF06-6465-482B-BB91-78151659F40B}"/>
    <dgm:cxn modelId="{64C357D7-EF20-4FD8-B9C8-D16F8014E09D}" type="presOf" srcId="{8AAD7A52-DF4A-4490-B448-4D9967F63175}" destId="{93B9D63C-C2A7-43D1-940D-4B0DDEBB98B4}" srcOrd="0" destOrd="0" presId="urn:microsoft.com/office/officeart/2018/2/layout/IconVerticalSolidList"/>
    <dgm:cxn modelId="{595490E0-A1C5-4B09-A526-9ACAAB75FB20}" type="presOf" srcId="{920BCC0A-97DE-4AA9-8CDA-9D9D2A10F7DE}" destId="{4BCAF0CD-9909-4BDA-AC97-9697618BFC56}" srcOrd="0" destOrd="0" presId="urn:microsoft.com/office/officeart/2018/2/layout/IconVerticalSolidList"/>
    <dgm:cxn modelId="{A5D646F5-EEEE-4A04-BD2B-26FD3BC35E81}" type="presOf" srcId="{FA30924D-4C00-48B6-97C5-05EAE4779A01}" destId="{7BFD47A4-71BE-40BB-8370-443203850004}" srcOrd="0" destOrd="0" presId="urn:microsoft.com/office/officeart/2018/2/layout/IconVerticalSolidList"/>
    <dgm:cxn modelId="{DBED361C-356A-4CAF-A5B7-9738B5613AE0}" type="presParOf" srcId="{7BFD47A4-71BE-40BB-8370-443203850004}" destId="{30188E19-BA86-4539-98EC-D9946064E3F8}" srcOrd="0" destOrd="0" presId="urn:microsoft.com/office/officeart/2018/2/layout/IconVerticalSolidList"/>
    <dgm:cxn modelId="{C5FC1794-96A5-4DAC-9A0A-398A1B37FF5F}" type="presParOf" srcId="{30188E19-BA86-4539-98EC-D9946064E3F8}" destId="{6C76C4DE-EB43-4C55-BC61-CA378ABC0B74}" srcOrd="0" destOrd="0" presId="urn:microsoft.com/office/officeart/2018/2/layout/IconVerticalSolidList"/>
    <dgm:cxn modelId="{F82B5C6E-4880-465C-AA2A-D19411D62E7E}" type="presParOf" srcId="{30188E19-BA86-4539-98EC-D9946064E3F8}" destId="{7C484BD3-66B6-4188-B05B-5761DCBBC439}" srcOrd="1" destOrd="0" presId="urn:microsoft.com/office/officeart/2018/2/layout/IconVerticalSolidList"/>
    <dgm:cxn modelId="{49A21BDB-EC39-4DB4-92D5-007EE9A72544}" type="presParOf" srcId="{30188E19-BA86-4539-98EC-D9946064E3F8}" destId="{7362EBB5-6B74-4E37-BCDE-7BFE3A1356B2}" srcOrd="2" destOrd="0" presId="urn:microsoft.com/office/officeart/2018/2/layout/IconVerticalSolidList"/>
    <dgm:cxn modelId="{FB515890-A43F-49DE-8970-5DBA38EE242D}" type="presParOf" srcId="{30188E19-BA86-4539-98EC-D9946064E3F8}" destId="{7A6E6B38-EE3B-4258-8944-FFE793F80603}" srcOrd="3" destOrd="0" presId="urn:microsoft.com/office/officeart/2018/2/layout/IconVerticalSolidList"/>
    <dgm:cxn modelId="{08A13B72-3994-4A10-9B8F-75D5F5E17B9C}" type="presParOf" srcId="{7BFD47A4-71BE-40BB-8370-443203850004}" destId="{32B3BBFB-8286-4584-AE9D-944342C4432A}" srcOrd="1" destOrd="0" presId="urn:microsoft.com/office/officeart/2018/2/layout/IconVerticalSolidList"/>
    <dgm:cxn modelId="{3DB75633-FBE0-479D-A433-B33C15B9C4E8}" type="presParOf" srcId="{7BFD47A4-71BE-40BB-8370-443203850004}" destId="{EC97AA59-FFF9-49EF-944A-85DCF0A85770}" srcOrd="2" destOrd="0" presId="urn:microsoft.com/office/officeart/2018/2/layout/IconVerticalSolidList"/>
    <dgm:cxn modelId="{40058FC2-38E2-423D-B5FC-ED4B51F8E838}" type="presParOf" srcId="{EC97AA59-FFF9-49EF-944A-85DCF0A85770}" destId="{1D99AB8E-4306-4DED-B346-E130E5C60BE7}" srcOrd="0" destOrd="0" presId="urn:microsoft.com/office/officeart/2018/2/layout/IconVerticalSolidList"/>
    <dgm:cxn modelId="{708386A1-AED4-4492-A0EA-95A2559EE613}" type="presParOf" srcId="{EC97AA59-FFF9-49EF-944A-85DCF0A85770}" destId="{378AF51D-CA67-4BA5-B78C-2B112F7A948F}" srcOrd="1" destOrd="0" presId="urn:microsoft.com/office/officeart/2018/2/layout/IconVerticalSolidList"/>
    <dgm:cxn modelId="{5943DABB-16FD-4EEE-9C52-7D18F40E420A}" type="presParOf" srcId="{EC97AA59-FFF9-49EF-944A-85DCF0A85770}" destId="{8BD497A1-ED9B-464E-83F4-8DD17D892370}" srcOrd="2" destOrd="0" presId="urn:microsoft.com/office/officeart/2018/2/layout/IconVerticalSolidList"/>
    <dgm:cxn modelId="{701A77DB-0C85-4379-AF14-7C496BBB5DCD}" type="presParOf" srcId="{EC97AA59-FFF9-49EF-944A-85DCF0A85770}" destId="{93B9D63C-C2A7-43D1-940D-4B0DDEBB98B4}" srcOrd="3" destOrd="0" presId="urn:microsoft.com/office/officeart/2018/2/layout/IconVerticalSolidList"/>
    <dgm:cxn modelId="{FF4CFEC2-E868-479F-8EF9-F99D8B7715DA}" type="presParOf" srcId="{7BFD47A4-71BE-40BB-8370-443203850004}" destId="{10C2FB39-4755-4F73-9FFE-391E2868C446}" srcOrd="3" destOrd="0" presId="urn:microsoft.com/office/officeart/2018/2/layout/IconVerticalSolidList"/>
    <dgm:cxn modelId="{7F23A2B9-0327-447F-B1DD-FBFCEC952D73}" type="presParOf" srcId="{7BFD47A4-71BE-40BB-8370-443203850004}" destId="{7CFCBF1C-9830-418F-8397-4BC891DD3152}" srcOrd="4" destOrd="0" presId="urn:microsoft.com/office/officeart/2018/2/layout/IconVerticalSolidList"/>
    <dgm:cxn modelId="{42F9C03C-DC52-4293-8BFD-9F4BF3BE1B9F}" type="presParOf" srcId="{7CFCBF1C-9830-418F-8397-4BC891DD3152}" destId="{1E4E93A2-8E0F-4F39-8F7D-744246EA031F}" srcOrd="0" destOrd="0" presId="urn:microsoft.com/office/officeart/2018/2/layout/IconVerticalSolidList"/>
    <dgm:cxn modelId="{5348FC31-40DA-40B2-BEEA-7CCE5933580D}" type="presParOf" srcId="{7CFCBF1C-9830-418F-8397-4BC891DD3152}" destId="{5ACBA1CE-1166-46B1-A2D1-FE0A1A6A8CAF}" srcOrd="1" destOrd="0" presId="urn:microsoft.com/office/officeart/2018/2/layout/IconVerticalSolidList"/>
    <dgm:cxn modelId="{8DEF9D47-515C-4071-96A4-BDEF3CED0BE2}" type="presParOf" srcId="{7CFCBF1C-9830-418F-8397-4BC891DD3152}" destId="{B1439621-A0A5-4FDA-933F-D4A82AEC0F31}" srcOrd="2" destOrd="0" presId="urn:microsoft.com/office/officeart/2018/2/layout/IconVerticalSolidList"/>
    <dgm:cxn modelId="{3AD283C3-E35F-49C2-BDCD-4C4234494F5E}" type="presParOf" srcId="{7CFCBF1C-9830-418F-8397-4BC891DD3152}" destId="{4BCAF0CD-9909-4BDA-AC97-9697618BFC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C0F430-A1E8-4C2A-9F42-7C9B6214AF3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3FFC67-71CB-402A-A8A1-9BB1F3CB5675}">
      <dgm:prSet/>
      <dgm:spPr/>
      <dgm:t>
        <a:bodyPr/>
        <a:lstStyle/>
        <a:p>
          <a:pPr>
            <a:defRPr b="1"/>
          </a:pPr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Keep growing current market</a:t>
          </a:r>
        </a:p>
      </dgm:t>
    </dgm:pt>
    <dgm:pt modelId="{78321B15-AE1F-471F-8CD0-D183B2151AE9}" type="parTrans" cxnId="{903731A5-2A92-4724-A49F-6D03A5BD1294}">
      <dgm:prSet/>
      <dgm:spPr/>
      <dgm:t>
        <a:bodyPr/>
        <a:lstStyle/>
        <a:p>
          <a:endParaRPr lang="en-US"/>
        </a:p>
      </dgm:t>
    </dgm:pt>
    <dgm:pt modelId="{E9A262CA-21D2-4017-A069-653DC677D2D8}" type="sibTrans" cxnId="{903731A5-2A92-4724-A49F-6D03A5BD1294}">
      <dgm:prSet/>
      <dgm:spPr/>
      <dgm:t>
        <a:bodyPr/>
        <a:lstStyle/>
        <a:p>
          <a:endParaRPr lang="en-US"/>
        </a:p>
      </dgm:t>
    </dgm:pt>
    <dgm:pt modelId="{938D712B-F852-443B-B694-5948A64D55A0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Market to Female Demographic</a:t>
          </a:r>
        </a:p>
      </dgm:t>
    </dgm:pt>
    <dgm:pt modelId="{FA21858B-503C-44F9-B0CC-1F6FFE3A2034}" type="parTrans" cxnId="{25367320-B923-426D-9734-B061C9DA9647}">
      <dgm:prSet/>
      <dgm:spPr/>
      <dgm:t>
        <a:bodyPr/>
        <a:lstStyle/>
        <a:p>
          <a:endParaRPr lang="en-US"/>
        </a:p>
      </dgm:t>
    </dgm:pt>
    <dgm:pt modelId="{C65F646A-847D-4B4A-96A8-C23F316B8C73}" type="sibTrans" cxnId="{25367320-B923-426D-9734-B061C9DA9647}">
      <dgm:prSet/>
      <dgm:spPr/>
      <dgm:t>
        <a:bodyPr/>
        <a:lstStyle/>
        <a:p>
          <a:endParaRPr lang="en-US"/>
        </a:p>
      </dgm:t>
    </dgm:pt>
    <dgm:pt modelId="{E506CF3D-FA04-443C-9833-FDF8F773BFDD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Target consumers with an affluence grade above 10</a:t>
          </a:r>
        </a:p>
      </dgm:t>
    </dgm:pt>
    <dgm:pt modelId="{7ECFB028-ACFE-4837-9CAE-7640CAD61FC6}" type="parTrans" cxnId="{5C9F2C60-1B45-4FEA-913A-1FD9CA8304AC}">
      <dgm:prSet/>
      <dgm:spPr/>
      <dgm:t>
        <a:bodyPr/>
        <a:lstStyle/>
        <a:p>
          <a:endParaRPr lang="en-US"/>
        </a:p>
      </dgm:t>
    </dgm:pt>
    <dgm:pt modelId="{4BD49727-D23E-48B4-9251-8A64929965D5}" type="sibTrans" cxnId="{5C9F2C60-1B45-4FEA-913A-1FD9CA8304AC}">
      <dgm:prSet/>
      <dgm:spPr/>
      <dgm:t>
        <a:bodyPr/>
        <a:lstStyle/>
        <a:p>
          <a:endParaRPr lang="en-US"/>
        </a:p>
      </dgm:t>
    </dgm:pt>
    <dgm:pt modelId="{CA20B9B9-DDC6-4DAB-BF77-D14EDBD5B3BD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Cater to consumers 45 years old and older</a:t>
          </a:r>
        </a:p>
      </dgm:t>
    </dgm:pt>
    <dgm:pt modelId="{E24AA98E-2980-458F-A10E-DF3482D51CFF}" type="parTrans" cxnId="{A713E904-7F87-4578-B107-B56B7B56E441}">
      <dgm:prSet/>
      <dgm:spPr/>
      <dgm:t>
        <a:bodyPr/>
        <a:lstStyle/>
        <a:p>
          <a:endParaRPr lang="en-US"/>
        </a:p>
      </dgm:t>
    </dgm:pt>
    <dgm:pt modelId="{47B88F27-F140-490C-91B2-D10AAF1D168A}" type="sibTrans" cxnId="{A713E904-7F87-4578-B107-B56B7B56E441}">
      <dgm:prSet/>
      <dgm:spPr/>
      <dgm:t>
        <a:bodyPr/>
        <a:lstStyle/>
        <a:p>
          <a:endParaRPr lang="en-US"/>
        </a:p>
      </dgm:t>
    </dgm:pt>
    <dgm:pt modelId="{E18FEA8E-788C-4153-9720-925A4D55C063}">
      <dgm:prSet/>
      <dgm:spPr/>
      <dgm:t>
        <a:bodyPr/>
        <a:lstStyle/>
        <a:p>
          <a:pPr>
            <a:defRPr b="1"/>
          </a:pPr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Expand beyond current market</a:t>
          </a:r>
        </a:p>
      </dgm:t>
    </dgm:pt>
    <dgm:pt modelId="{A6C13C28-0300-4466-9492-915CF905D15B}" type="parTrans" cxnId="{21854491-0D9E-4B1C-8EB5-450F134C26A9}">
      <dgm:prSet/>
      <dgm:spPr/>
      <dgm:t>
        <a:bodyPr/>
        <a:lstStyle/>
        <a:p>
          <a:endParaRPr lang="en-US"/>
        </a:p>
      </dgm:t>
    </dgm:pt>
    <dgm:pt modelId="{B39E6A93-64A7-4035-9B90-42F791A92C9C}" type="sibTrans" cxnId="{21854491-0D9E-4B1C-8EB5-450F134C26A9}">
      <dgm:prSet/>
      <dgm:spPr/>
      <dgm:t>
        <a:bodyPr/>
        <a:lstStyle/>
        <a:p>
          <a:endParaRPr lang="en-US"/>
        </a:p>
      </dgm:t>
    </dgm:pt>
    <dgm:pt modelId="{353DB101-9CBB-4C1D-B0B7-B312CF6ACE6E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Create new marketing materials focused on the male and unknown gender demographics</a:t>
          </a:r>
        </a:p>
      </dgm:t>
    </dgm:pt>
    <dgm:pt modelId="{E31481BA-C2E6-462D-A68E-955BB7236BD2}" type="parTrans" cxnId="{9F0432C8-64B5-426B-8111-85E8EA46CDA1}">
      <dgm:prSet/>
      <dgm:spPr/>
      <dgm:t>
        <a:bodyPr/>
        <a:lstStyle/>
        <a:p>
          <a:endParaRPr lang="en-US"/>
        </a:p>
      </dgm:t>
    </dgm:pt>
    <dgm:pt modelId="{4B6B42A8-53A2-494C-B8C8-23948A6B72C4}" type="sibTrans" cxnId="{9F0432C8-64B5-426B-8111-85E8EA46CDA1}">
      <dgm:prSet/>
      <dgm:spPr/>
      <dgm:t>
        <a:bodyPr/>
        <a:lstStyle/>
        <a:p>
          <a:endParaRPr lang="en-US"/>
        </a:p>
      </dgm:t>
    </dgm:pt>
    <dgm:pt modelId="{46603F1D-97DF-4AA3-810D-542DB0EBC89E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Find ways to make products more affordable to those with lower affluence grades</a:t>
          </a:r>
        </a:p>
      </dgm:t>
    </dgm:pt>
    <dgm:pt modelId="{9703E83D-905B-446B-B449-99BBEC191A8F}" type="parTrans" cxnId="{D0D34E1F-6777-408C-9BC8-57DE8465E85F}">
      <dgm:prSet/>
      <dgm:spPr/>
      <dgm:t>
        <a:bodyPr/>
        <a:lstStyle/>
        <a:p>
          <a:endParaRPr lang="en-US"/>
        </a:p>
      </dgm:t>
    </dgm:pt>
    <dgm:pt modelId="{33201AC1-4D88-4A95-9C00-E4A3F0C5E8E6}" type="sibTrans" cxnId="{D0D34E1F-6777-408C-9BC8-57DE8465E85F}">
      <dgm:prSet/>
      <dgm:spPr/>
      <dgm:t>
        <a:bodyPr/>
        <a:lstStyle/>
        <a:p>
          <a:endParaRPr lang="en-US"/>
        </a:p>
      </dgm:t>
    </dgm:pt>
    <dgm:pt modelId="{7629615F-1223-44BA-8C64-7FC7650BAE99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Customize advertising for younger audiences</a:t>
          </a:r>
        </a:p>
      </dgm:t>
    </dgm:pt>
    <dgm:pt modelId="{94140229-C4C3-4291-82F9-F556E6EBE08B}" type="parTrans" cxnId="{8E952A90-570F-4581-82CF-FEA2116DA3E2}">
      <dgm:prSet/>
      <dgm:spPr/>
      <dgm:t>
        <a:bodyPr/>
        <a:lstStyle/>
        <a:p>
          <a:endParaRPr lang="en-US"/>
        </a:p>
      </dgm:t>
    </dgm:pt>
    <dgm:pt modelId="{E599E04C-AC21-49DE-AEC5-3F687C6513EF}" type="sibTrans" cxnId="{8E952A90-570F-4581-82CF-FEA2116DA3E2}">
      <dgm:prSet/>
      <dgm:spPr/>
      <dgm:t>
        <a:bodyPr/>
        <a:lstStyle/>
        <a:p>
          <a:endParaRPr lang="en-US"/>
        </a:p>
      </dgm:t>
    </dgm:pt>
    <dgm:pt modelId="{ABA3F063-0FFB-48F0-8499-2421D40677FF}" type="pres">
      <dgm:prSet presAssocID="{BAC0F430-A1E8-4C2A-9F42-7C9B6214AF35}" presName="root" presStyleCnt="0">
        <dgm:presLayoutVars>
          <dgm:dir/>
          <dgm:resizeHandles val="exact"/>
        </dgm:presLayoutVars>
      </dgm:prSet>
      <dgm:spPr/>
    </dgm:pt>
    <dgm:pt modelId="{97ECB56E-7E01-4496-983A-775278C4C89A}" type="pres">
      <dgm:prSet presAssocID="{AB3FFC67-71CB-402A-A8A1-9BB1F3CB5675}" presName="compNode" presStyleCnt="0"/>
      <dgm:spPr/>
    </dgm:pt>
    <dgm:pt modelId="{E7C90C53-D0CC-4B09-A30E-29F76C2D9113}" type="pres">
      <dgm:prSet presAssocID="{AB3FFC67-71CB-402A-A8A1-9BB1F3CB567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C2DBF38-77A3-421B-81A6-EBC96225F680}" type="pres">
      <dgm:prSet presAssocID="{AB3FFC67-71CB-402A-A8A1-9BB1F3CB5675}" presName="iconSpace" presStyleCnt="0"/>
      <dgm:spPr/>
    </dgm:pt>
    <dgm:pt modelId="{81AABE37-1DAE-4C7C-8069-B45DDE7A4F26}" type="pres">
      <dgm:prSet presAssocID="{AB3FFC67-71CB-402A-A8A1-9BB1F3CB5675}" presName="parTx" presStyleLbl="revTx" presStyleIdx="0" presStyleCnt="4">
        <dgm:presLayoutVars>
          <dgm:chMax val="0"/>
          <dgm:chPref val="0"/>
        </dgm:presLayoutVars>
      </dgm:prSet>
      <dgm:spPr/>
    </dgm:pt>
    <dgm:pt modelId="{C4D78538-EE62-4BB0-B657-437E72EAEBBD}" type="pres">
      <dgm:prSet presAssocID="{AB3FFC67-71CB-402A-A8A1-9BB1F3CB5675}" presName="txSpace" presStyleCnt="0"/>
      <dgm:spPr/>
    </dgm:pt>
    <dgm:pt modelId="{BA33A3B7-6F44-4F37-8170-9EFC8069610D}" type="pres">
      <dgm:prSet presAssocID="{AB3FFC67-71CB-402A-A8A1-9BB1F3CB5675}" presName="desTx" presStyleLbl="revTx" presStyleIdx="1" presStyleCnt="4">
        <dgm:presLayoutVars/>
      </dgm:prSet>
      <dgm:spPr/>
    </dgm:pt>
    <dgm:pt modelId="{DE4E1749-0BBB-408D-AB80-69DB7DEC57A2}" type="pres">
      <dgm:prSet presAssocID="{E9A262CA-21D2-4017-A069-653DC677D2D8}" presName="sibTrans" presStyleCnt="0"/>
      <dgm:spPr/>
    </dgm:pt>
    <dgm:pt modelId="{CE5B10A5-45D7-445F-A38D-782AC85BA116}" type="pres">
      <dgm:prSet presAssocID="{E18FEA8E-788C-4153-9720-925A4D55C063}" presName="compNode" presStyleCnt="0"/>
      <dgm:spPr/>
    </dgm:pt>
    <dgm:pt modelId="{87BD212C-3443-413B-B8B5-8E634838DAAF}" type="pres">
      <dgm:prSet presAssocID="{E18FEA8E-788C-4153-9720-925A4D55C06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309F76F-3E1E-4CBC-9DF7-7FA8C2B7C63F}" type="pres">
      <dgm:prSet presAssocID="{E18FEA8E-788C-4153-9720-925A4D55C063}" presName="iconSpace" presStyleCnt="0"/>
      <dgm:spPr/>
    </dgm:pt>
    <dgm:pt modelId="{B306F176-9E91-4814-80AA-A0F3C570F9E9}" type="pres">
      <dgm:prSet presAssocID="{E18FEA8E-788C-4153-9720-925A4D55C063}" presName="parTx" presStyleLbl="revTx" presStyleIdx="2" presStyleCnt="4">
        <dgm:presLayoutVars>
          <dgm:chMax val="0"/>
          <dgm:chPref val="0"/>
        </dgm:presLayoutVars>
      </dgm:prSet>
      <dgm:spPr/>
    </dgm:pt>
    <dgm:pt modelId="{2F89B325-64A9-4E4A-AFC8-020B01939F70}" type="pres">
      <dgm:prSet presAssocID="{E18FEA8E-788C-4153-9720-925A4D55C063}" presName="txSpace" presStyleCnt="0"/>
      <dgm:spPr/>
    </dgm:pt>
    <dgm:pt modelId="{5C6D635C-D77E-4CDB-A3A9-F1404289601C}" type="pres">
      <dgm:prSet presAssocID="{E18FEA8E-788C-4153-9720-925A4D55C063}" presName="desTx" presStyleLbl="revTx" presStyleIdx="3" presStyleCnt="4">
        <dgm:presLayoutVars/>
      </dgm:prSet>
      <dgm:spPr/>
    </dgm:pt>
  </dgm:ptLst>
  <dgm:cxnLst>
    <dgm:cxn modelId="{56DD1302-27D8-42CB-B14F-091B263FB2DC}" type="presOf" srcId="{7629615F-1223-44BA-8C64-7FC7650BAE99}" destId="{5C6D635C-D77E-4CDB-A3A9-F1404289601C}" srcOrd="0" destOrd="2" presId="urn:microsoft.com/office/officeart/2018/2/layout/IconLabelDescriptionList"/>
    <dgm:cxn modelId="{A713E904-7F87-4578-B107-B56B7B56E441}" srcId="{AB3FFC67-71CB-402A-A8A1-9BB1F3CB5675}" destId="{CA20B9B9-DDC6-4DAB-BF77-D14EDBD5B3BD}" srcOrd="2" destOrd="0" parTransId="{E24AA98E-2980-458F-A10E-DF3482D51CFF}" sibTransId="{47B88F27-F140-490C-91B2-D10AAF1D168A}"/>
    <dgm:cxn modelId="{202F1A0F-DA1A-4347-94C7-18032B0FE752}" type="presOf" srcId="{46603F1D-97DF-4AA3-810D-542DB0EBC89E}" destId="{5C6D635C-D77E-4CDB-A3A9-F1404289601C}" srcOrd="0" destOrd="1" presId="urn:microsoft.com/office/officeart/2018/2/layout/IconLabelDescriptionList"/>
    <dgm:cxn modelId="{D0D34E1F-6777-408C-9BC8-57DE8465E85F}" srcId="{E18FEA8E-788C-4153-9720-925A4D55C063}" destId="{46603F1D-97DF-4AA3-810D-542DB0EBC89E}" srcOrd="1" destOrd="0" parTransId="{9703E83D-905B-446B-B449-99BBEC191A8F}" sibTransId="{33201AC1-4D88-4A95-9C00-E4A3F0C5E8E6}"/>
    <dgm:cxn modelId="{25367320-B923-426D-9734-B061C9DA9647}" srcId="{AB3FFC67-71CB-402A-A8A1-9BB1F3CB5675}" destId="{938D712B-F852-443B-B694-5948A64D55A0}" srcOrd="0" destOrd="0" parTransId="{FA21858B-503C-44F9-B0CC-1F6FFE3A2034}" sibTransId="{C65F646A-847D-4B4A-96A8-C23F316B8C73}"/>
    <dgm:cxn modelId="{AA861125-2F0B-4C80-BF9B-0571618DEDA6}" type="presOf" srcId="{BAC0F430-A1E8-4C2A-9F42-7C9B6214AF35}" destId="{ABA3F063-0FFB-48F0-8499-2421D40677FF}" srcOrd="0" destOrd="0" presId="urn:microsoft.com/office/officeart/2018/2/layout/IconLabelDescriptionList"/>
    <dgm:cxn modelId="{5C9F2C60-1B45-4FEA-913A-1FD9CA8304AC}" srcId="{AB3FFC67-71CB-402A-A8A1-9BB1F3CB5675}" destId="{E506CF3D-FA04-443C-9833-FDF8F773BFDD}" srcOrd="1" destOrd="0" parTransId="{7ECFB028-ACFE-4837-9CAE-7640CAD61FC6}" sibTransId="{4BD49727-D23E-48B4-9251-8A64929965D5}"/>
    <dgm:cxn modelId="{E8222765-F739-43C1-B3DF-C833CD01FD7A}" type="presOf" srcId="{353DB101-9CBB-4C1D-B0B7-B312CF6ACE6E}" destId="{5C6D635C-D77E-4CDB-A3A9-F1404289601C}" srcOrd="0" destOrd="0" presId="urn:microsoft.com/office/officeart/2018/2/layout/IconLabelDescriptionList"/>
    <dgm:cxn modelId="{8E952A90-570F-4581-82CF-FEA2116DA3E2}" srcId="{E18FEA8E-788C-4153-9720-925A4D55C063}" destId="{7629615F-1223-44BA-8C64-7FC7650BAE99}" srcOrd="2" destOrd="0" parTransId="{94140229-C4C3-4291-82F9-F556E6EBE08B}" sibTransId="{E599E04C-AC21-49DE-AEC5-3F687C6513EF}"/>
    <dgm:cxn modelId="{21854491-0D9E-4B1C-8EB5-450F134C26A9}" srcId="{BAC0F430-A1E8-4C2A-9F42-7C9B6214AF35}" destId="{E18FEA8E-788C-4153-9720-925A4D55C063}" srcOrd="1" destOrd="0" parTransId="{A6C13C28-0300-4466-9492-915CF905D15B}" sibTransId="{B39E6A93-64A7-4035-9B90-42F791A92C9C}"/>
    <dgm:cxn modelId="{4F511C96-EA62-49D4-A374-33E95B6B3D0E}" type="presOf" srcId="{CA20B9B9-DDC6-4DAB-BF77-D14EDBD5B3BD}" destId="{BA33A3B7-6F44-4F37-8170-9EFC8069610D}" srcOrd="0" destOrd="2" presId="urn:microsoft.com/office/officeart/2018/2/layout/IconLabelDescriptionList"/>
    <dgm:cxn modelId="{2E065C99-030B-45C0-9918-83DECA9AF018}" type="presOf" srcId="{E18FEA8E-788C-4153-9720-925A4D55C063}" destId="{B306F176-9E91-4814-80AA-A0F3C570F9E9}" srcOrd="0" destOrd="0" presId="urn:microsoft.com/office/officeart/2018/2/layout/IconLabelDescriptionList"/>
    <dgm:cxn modelId="{903731A5-2A92-4724-A49F-6D03A5BD1294}" srcId="{BAC0F430-A1E8-4C2A-9F42-7C9B6214AF35}" destId="{AB3FFC67-71CB-402A-A8A1-9BB1F3CB5675}" srcOrd="0" destOrd="0" parTransId="{78321B15-AE1F-471F-8CD0-D183B2151AE9}" sibTransId="{E9A262CA-21D2-4017-A069-653DC677D2D8}"/>
    <dgm:cxn modelId="{8C515BAA-0B2E-42D3-855B-8E9E87BFA520}" type="presOf" srcId="{AB3FFC67-71CB-402A-A8A1-9BB1F3CB5675}" destId="{81AABE37-1DAE-4C7C-8069-B45DDE7A4F26}" srcOrd="0" destOrd="0" presId="urn:microsoft.com/office/officeart/2018/2/layout/IconLabelDescriptionList"/>
    <dgm:cxn modelId="{9F0432C8-64B5-426B-8111-85E8EA46CDA1}" srcId="{E18FEA8E-788C-4153-9720-925A4D55C063}" destId="{353DB101-9CBB-4C1D-B0B7-B312CF6ACE6E}" srcOrd="0" destOrd="0" parTransId="{E31481BA-C2E6-462D-A68E-955BB7236BD2}" sibTransId="{4B6B42A8-53A2-494C-B8C8-23948A6B72C4}"/>
    <dgm:cxn modelId="{960666CF-8E96-4FB8-9568-453FF77A1BA8}" type="presOf" srcId="{938D712B-F852-443B-B694-5948A64D55A0}" destId="{BA33A3B7-6F44-4F37-8170-9EFC8069610D}" srcOrd="0" destOrd="0" presId="urn:microsoft.com/office/officeart/2018/2/layout/IconLabelDescriptionList"/>
    <dgm:cxn modelId="{D5636DFC-3722-423F-827A-414E84FC3E1E}" type="presOf" srcId="{E506CF3D-FA04-443C-9833-FDF8F773BFDD}" destId="{BA33A3B7-6F44-4F37-8170-9EFC8069610D}" srcOrd="0" destOrd="1" presId="urn:microsoft.com/office/officeart/2018/2/layout/IconLabelDescriptionList"/>
    <dgm:cxn modelId="{7FD979DA-F23D-4D42-BBAE-2E6BBAEF2EED}" type="presParOf" srcId="{ABA3F063-0FFB-48F0-8499-2421D40677FF}" destId="{97ECB56E-7E01-4496-983A-775278C4C89A}" srcOrd="0" destOrd="0" presId="urn:microsoft.com/office/officeart/2018/2/layout/IconLabelDescriptionList"/>
    <dgm:cxn modelId="{037B3E93-892A-447A-AAC4-C0DF329B36C6}" type="presParOf" srcId="{97ECB56E-7E01-4496-983A-775278C4C89A}" destId="{E7C90C53-D0CC-4B09-A30E-29F76C2D9113}" srcOrd="0" destOrd="0" presId="urn:microsoft.com/office/officeart/2018/2/layout/IconLabelDescriptionList"/>
    <dgm:cxn modelId="{AC8F6A6E-C92F-4315-8594-43B683B69FAF}" type="presParOf" srcId="{97ECB56E-7E01-4496-983A-775278C4C89A}" destId="{4C2DBF38-77A3-421B-81A6-EBC96225F680}" srcOrd="1" destOrd="0" presId="urn:microsoft.com/office/officeart/2018/2/layout/IconLabelDescriptionList"/>
    <dgm:cxn modelId="{8554CCAA-70C4-42DE-9844-62B33B5BAD92}" type="presParOf" srcId="{97ECB56E-7E01-4496-983A-775278C4C89A}" destId="{81AABE37-1DAE-4C7C-8069-B45DDE7A4F26}" srcOrd="2" destOrd="0" presId="urn:microsoft.com/office/officeart/2018/2/layout/IconLabelDescriptionList"/>
    <dgm:cxn modelId="{98A6B45E-42F0-4201-A96E-997ED4D3781D}" type="presParOf" srcId="{97ECB56E-7E01-4496-983A-775278C4C89A}" destId="{C4D78538-EE62-4BB0-B657-437E72EAEBBD}" srcOrd="3" destOrd="0" presId="urn:microsoft.com/office/officeart/2018/2/layout/IconLabelDescriptionList"/>
    <dgm:cxn modelId="{B67DD897-91FE-4984-9C82-AECC468BFF61}" type="presParOf" srcId="{97ECB56E-7E01-4496-983A-775278C4C89A}" destId="{BA33A3B7-6F44-4F37-8170-9EFC8069610D}" srcOrd="4" destOrd="0" presId="urn:microsoft.com/office/officeart/2018/2/layout/IconLabelDescriptionList"/>
    <dgm:cxn modelId="{3C289A88-74C3-423E-9E44-ECC61AF63ECD}" type="presParOf" srcId="{ABA3F063-0FFB-48F0-8499-2421D40677FF}" destId="{DE4E1749-0BBB-408D-AB80-69DB7DEC57A2}" srcOrd="1" destOrd="0" presId="urn:microsoft.com/office/officeart/2018/2/layout/IconLabelDescriptionList"/>
    <dgm:cxn modelId="{CE45B236-7747-459B-A4EF-039A440EC6C8}" type="presParOf" srcId="{ABA3F063-0FFB-48F0-8499-2421D40677FF}" destId="{CE5B10A5-45D7-445F-A38D-782AC85BA116}" srcOrd="2" destOrd="0" presId="urn:microsoft.com/office/officeart/2018/2/layout/IconLabelDescriptionList"/>
    <dgm:cxn modelId="{8F7C54F2-930B-4C56-BCB0-B51D2D48C814}" type="presParOf" srcId="{CE5B10A5-45D7-445F-A38D-782AC85BA116}" destId="{87BD212C-3443-413B-B8B5-8E634838DAAF}" srcOrd="0" destOrd="0" presId="urn:microsoft.com/office/officeart/2018/2/layout/IconLabelDescriptionList"/>
    <dgm:cxn modelId="{3B69BF3D-C842-4086-BEFA-9142B1AB7541}" type="presParOf" srcId="{CE5B10A5-45D7-445F-A38D-782AC85BA116}" destId="{F309F76F-3E1E-4CBC-9DF7-7FA8C2B7C63F}" srcOrd="1" destOrd="0" presId="urn:microsoft.com/office/officeart/2018/2/layout/IconLabelDescriptionList"/>
    <dgm:cxn modelId="{62E697D0-CFDB-428F-86D7-8BF8E7A0C5D4}" type="presParOf" srcId="{CE5B10A5-45D7-445F-A38D-782AC85BA116}" destId="{B306F176-9E91-4814-80AA-A0F3C570F9E9}" srcOrd="2" destOrd="0" presId="urn:microsoft.com/office/officeart/2018/2/layout/IconLabelDescriptionList"/>
    <dgm:cxn modelId="{80090E9D-AE0E-4020-A463-63D3687842E7}" type="presParOf" srcId="{CE5B10A5-45D7-445F-A38D-782AC85BA116}" destId="{2F89B325-64A9-4E4A-AFC8-020B01939F70}" srcOrd="3" destOrd="0" presId="urn:microsoft.com/office/officeart/2018/2/layout/IconLabelDescriptionList"/>
    <dgm:cxn modelId="{1B0F39F4-5629-450B-AB65-256A405D532F}" type="presParOf" srcId="{CE5B10A5-45D7-445F-A38D-782AC85BA116}" destId="{5C6D635C-D77E-4CDB-A3A9-F1404289601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C4DE-EB43-4C55-BC61-CA378ABC0B74}">
      <dsp:nvSpPr>
        <dsp:cNvPr id="0" name=""/>
        <dsp:cNvSpPr/>
      </dsp:nvSpPr>
      <dsp:spPr>
        <a:xfrm>
          <a:off x="-89724" y="6488"/>
          <a:ext cx="9618133" cy="11658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84BD3-66B6-4188-B05B-5761DCBBC439}">
      <dsp:nvSpPr>
        <dsp:cNvPr id="0" name=""/>
        <dsp:cNvSpPr/>
      </dsp:nvSpPr>
      <dsp:spPr>
        <a:xfrm>
          <a:off x="262948" y="268806"/>
          <a:ext cx="641222" cy="64122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E6B38-EE3B-4258-8944-FFE793F80603}">
      <dsp:nvSpPr>
        <dsp:cNvPr id="0" name=""/>
        <dsp:cNvSpPr/>
      </dsp:nvSpPr>
      <dsp:spPr>
        <a:xfrm>
          <a:off x="1075380" y="6488"/>
          <a:ext cx="8631856" cy="116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87" tIns="123387" rIns="123387" bIns="1233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Important Factors: Age, Affluence Grade, Gender (M or F)</a:t>
          </a:r>
        </a:p>
      </dsp:txBody>
      <dsp:txXfrm>
        <a:off x="1075380" y="6488"/>
        <a:ext cx="8631856" cy="1165858"/>
      </dsp:txXfrm>
    </dsp:sp>
    <dsp:sp modelId="{1D99AB8E-4306-4DED-B346-E130E5C60BE7}">
      <dsp:nvSpPr>
        <dsp:cNvPr id="0" name=""/>
        <dsp:cNvSpPr/>
      </dsp:nvSpPr>
      <dsp:spPr>
        <a:xfrm>
          <a:off x="-89724" y="1463811"/>
          <a:ext cx="9618133" cy="11658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AF51D-CA67-4BA5-B78C-2B112F7A948F}">
      <dsp:nvSpPr>
        <dsp:cNvPr id="0" name=""/>
        <dsp:cNvSpPr/>
      </dsp:nvSpPr>
      <dsp:spPr>
        <a:xfrm>
          <a:off x="262948" y="1726129"/>
          <a:ext cx="641222" cy="6412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9D63C-C2A7-43D1-940D-4B0DDEBB98B4}">
      <dsp:nvSpPr>
        <dsp:cNvPr id="0" name=""/>
        <dsp:cNvSpPr/>
      </dsp:nvSpPr>
      <dsp:spPr>
        <a:xfrm>
          <a:off x="1074760" y="1463811"/>
          <a:ext cx="8633096" cy="116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87" tIns="123387" rIns="123387" bIns="1233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Model has a maximum depth of 6 nodes and 20 total final leaf nodes</a:t>
          </a:r>
        </a:p>
      </dsp:txBody>
      <dsp:txXfrm>
        <a:off x="1074760" y="1463811"/>
        <a:ext cx="8633096" cy="1165858"/>
      </dsp:txXfrm>
    </dsp:sp>
    <dsp:sp modelId="{1E4E93A2-8E0F-4F39-8F7D-744246EA031F}">
      <dsp:nvSpPr>
        <dsp:cNvPr id="0" name=""/>
        <dsp:cNvSpPr/>
      </dsp:nvSpPr>
      <dsp:spPr>
        <a:xfrm>
          <a:off x="-89724" y="2921134"/>
          <a:ext cx="9618133" cy="11658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BA1CE-1166-46B1-A2D1-FE0A1A6A8CAF}">
      <dsp:nvSpPr>
        <dsp:cNvPr id="0" name=""/>
        <dsp:cNvSpPr/>
      </dsp:nvSpPr>
      <dsp:spPr>
        <a:xfrm>
          <a:off x="262948" y="3183453"/>
          <a:ext cx="641222" cy="64122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AF0CD-9909-4BDA-AC97-9697618BFC56}">
      <dsp:nvSpPr>
        <dsp:cNvPr id="0" name=""/>
        <dsp:cNvSpPr/>
      </dsp:nvSpPr>
      <dsp:spPr>
        <a:xfrm>
          <a:off x="1093737" y="2921134"/>
          <a:ext cx="8595141" cy="116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87" tIns="123387" rIns="123387" bIns="1233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Best recall rate so far, but has room for improvement</a:t>
          </a:r>
        </a:p>
      </dsp:txBody>
      <dsp:txXfrm>
        <a:off x="1093737" y="2921134"/>
        <a:ext cx="8595141" cy="1165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C4DE-EB43-4C55-BC61-CA378ABC0B74}">
      <dsp:nvSpPr>
        <dsp:cNvPr id="0" name=""/>
        <dsp:cNvSpPr/>
      </dsp:nvSpPr>
      <dsp:spPr>
        <a:xfrm>
          <a:off x="0" y="499"/>
          <a:ext cx="9618133" cy="1169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84BD3-66B6-4188-B05B-5761DCBBC439}">
      <dsp:nvSpPr>
        <dsp:cNvPr id="0" name=""/>
        <dsp:cNvSpPr/>
      </dsp:nvSpPr>
      <dsp:spPr>
        <a:xfrm>
          <a:off x="353707" y="263587"/>
          <a:ext cx="643104" cy="64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E6B38-EE3B-4258-8944-FFE793F80603}">
      <dsp:nvSpPr>
        <dsp:cNvPr id="0" name=""/>
        <dsp:cNvSpPr/>
      </dsp:nvSpPr>
      <dsp:spPr>
        <a:xfrm>
          <a:off x="1350519" y="499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factors are relevant for decision making</a:t>
          </a:r>
        </a:p>
      </dsp:txBody>
      <dsp:txXfrm>
        <a:off x="1350519" y="499"/>
        <a:ext cx="8267613" cy="1169280"/>
      </dsp:txXfrm>
    </dsp:sp>
    <dsp:sp modelId="{1D99AB8E-4306-4DED-B346-E130E5C60BE7}">
      <dsp:nvSpPr>
        <dsp:cNvPr id="0" name=""/>
        <dsp:cNvSpPr/>
      </dsp:nvSpPr>
      <dsp:spPr>
        <a:xfrm>
          <a:off x="0" y="1462100"/>
          <a:ext cx="9618133" cy="1169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AF51D-CA67-4BA5-B78C-2B112F7A948F}">
      <dsp:nvSpPr>
        <dsp:cNvPr id="0" name=""/>
        <dsp:cNvSpPr/>
      </dsp:nvSpPr>
      <dsp:spPr>
        <a:xfrm>
          <a:off x="353707" y="1725188"/>
          <a:ext cx="643104" cy="643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9D63C-C2A7-43D1-940D-4B0DDEBB98B4}">
      <dsp:nvSpPr>
        <dsp:cNvPr id="0" name=""/>
        <dsp:cNvSpPr/>
      </dsp:nvSpPr>
      <dsp:spPr>
        <a:xfrm>
          <a:off x="1350519" y="1462100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Uses 25 different decision tree models to create</a:t>
          </a:r>
        </a:p>
      </dsp:txBody>
      <dsp:txXfrm>
        <a:off x="1350519" y="1462100"/>
        <a:ext cx="8267613" cy="1169280"/>
      </dsp:txXfrm>
    </dsp:sp>
    <dsp:sp modelId="{1E4E93A2-8E0F-4F39-8F7D-744246EA031F}">
      <dsp:nvSpPr>
        <dsp:cNvPr id="0" name=""/>
        <dsp:cNvSpPr/>
      </dsp:nvSpPr>
      <dsp:spPr>
        <a:xfrm>
          <a:off x="0" y="2923701"/>
          <a:ext cx="9618133" cy="1169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BA1CE-1166-46B1-A2D1-FE0A1A6A8CAF}">
      <dsp:nvSpPr>
        <dsp:cNvPr id="0" name=""/>
        <dsp:cNvSpPr/>
      </dsp:nvSpPr>
      <dsp:spPr>
        <a:xfrm>
          <a:off x="353707" y="3186789"/>
          <a:ext cx="643104" cy="643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AF0CD-9909-4BDA-AC97-9697618BFC56}">
      <dsp:nvSpPr>
        <dsp:cNvPr id="0" name=""/>
        <dsp:cNvSpPr/>
      </dsp:nvSpPr>
      <dsp:spPr>
        <a:xfrm>
          <a:off x="1350519" y="2923701"/>
          <a:ext cx="8267613" cy="116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49" tIns="123749" rIns="123749" bIns="1237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Has best performance on the test statistics</a:t>
          </a:r>
        </a:p>
      </dsp:txBody>
      <dsp:txXfrm>
        <a:off x="1350519" y="2923701"/>
        <a:ext cx="8267613" cy="1169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90C53-D0CC-4B09-A30E-29F76C2D9113}">
      <dsp:nvSpPr>
        <dsp:cNvPr id="0" name=""/>
        <dsp:cNvSpPr/>
      </dsp:nvSpPr>
      <dsp:spPr>
        <a:xfrm>
          <a:off x="115654" y="146060"/>
          <a:ext cx="1510523" cy="14027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ABE37-1DAE-4C7C-8069-B45DDE7A4F26}">
      <dsp:nvSpPr>
        <dsp:cNvPr id="0" name=""/>
        <dsp:cNvSpPr/>
      </dsp:nvSpPr>
      <dsp:spPr>
        <a:xfrm>
          <a:off x="115654" y="1712247"/>
          <a:ext cx="4315781" cy="601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>
              <a:solidFill>
                <a:schemeClr val="tx1">
                  <a:lumMod val="75000"/>
                  <a:lumOff val="25000"/>
                </a:schemeClr>
              </a:solidFill>
            </a:rPr>
            <a:t>Keep growing current market</a:t>
          </a:r>
        </a:p>
      </dsp:txBody>
      <dsp:txXfrm>
        <a:off x="115654" y="1712247"/>
        <a:ext cx="4315781" cy="601169"/>
      </dsp:txXfrm>
    </dsp:sp>
    <dsp:sp modelId="{BA33A3B7-6F44-4F37-8170-9EFC8069610D}">
      <dsp:nvSpPr>
        <dsp:cNvPr id="0" name=""/>
        <dsp:cNvSpPr/>
      </dsp:nvSpPr>
      <dsp:spPr>
        <a:xfrm>
          <a:off x="115654" y="2389444"/>
          <a:ext cx="4315781" cy="1557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Market to Female Demographic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Target consumers with an affluence grade above 10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Cater to consumers 45 years old and older</a:t>
          </a:r>
        </a:p>
      </dsp:txBody>
      <dsp:txXfrm>
        <a:off x="115654" y="2389444"/>
        <a:ext cx="4315781" cy="1557977"/>
      </dsp:txXfrm>
    </dsp:sp>
    <dsp:sp modelId="{87BD212C-3443-413B-B8B5-8E634838DAAF}">
      <dsp:nvSpPr>
        <dsp:cNvPr id="0" name=""/>
        <dsp:cNvSpPr/>
      </dsp:nvSpPr>
      <dsp:spPr>
        <a:xfrm>
          <a:off x="5186697" y="146060"/>
          <a:ext cx="1510523" cy="14027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F176-9E91-4814-80AA-A0F3C570F9E9}">
      <dsp:nvSpPr>
        <dsp:cNvPr id="0" name=""/>
        <dsp:cNvSpPr/>
      </dsp:nvSpPr>
      <dsp:spPr>
        <a:xfrm>
          <a:off x="5186697" y="1712247"/>
          <a:ext cx="4315781" cy="601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>
              <a:solidFill>
                <a:schemeClr val="tx1">
                  <a:lumMod val="75000"/>
                  <a:lumOff val="25000"/>
                </a:schemeClr>
              </a:solidFill>
            </a:rPr>
            <a:t>Expand beyond current market</a:t>
          </a:r>
        </a:p>
      </dsp:txBody>
      <dsp:txXfrm>
        <a:off x="5186697" y="1712247"/>
        <a:ext cx="4315781" cy="601169"/>
      </dsp:txXfrm>
    </dsp:sp>
    <dsp:sp modelId="{5C6D635C-D77E-4CDB-A3A9-F1404289601C}">
      <dsp:nvSpPr>
        <dsp:cNvPr id="0" name=""/>
        <dsp:cNvSpPr/>
      </dsp:nvSpPr>
      <dsp:spPr>
        <a:xfrm>
          <a:off x="5186697" y="2389444"/>
          <a:ext cx="4315781" cy="1557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Create new marketing materials focused on the male and unknown gender demographics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Find ways to make products more affordable to those with lower affluence grades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Customize advertising for younger audiences</a:t>
          </a:r>
        </a:p>
      </dsp:txBody>
      <dsp:txXfrm>
        <a:off x="5186697" y="2389444"/>
        <a:ext cx="4315781" cy="1557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BC4F2-6A87-450D-AD53-D2188421BC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B2649-7BD8-4005-A99E-30D13769A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01A8-3220-413E-B964-4A8659985F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8 models created, the classification tree models (Model 7 and Model 8) performed the best </a:t>
            </a:r>
          </a:p>
          <a:p>
            <a:endParaRPr lang="en-US" dirty="0"/>
          </a:p>
          <a:p>
            <a:r>
              <a:rPr lang="en-US" dirty="0"/>
              <a:t>The recall rate all around is pretty low, which is problematic as the models are missing a significant portion of customers who are actually interested in purchasing organic products, leading to missed opportunities for sales</a:t>
            </a:r>
          </a:p>
          <a:p>
            <a:endParaRPr lang="en-US" dirty="0"/>
          </a:p>
          <a:p>
            <a:r>
              <a:rPr lang="en-US" dirty="0"/>
              <a:t>For the logistic models, each one has strengths and weaknesses, but I would have to choose the reduced logistic L1 as the best since each metric varies the least between the test and training for this model, and it still has a relatively high Accuracy and AUC</a:t>
            </a:r>
          </a:p>
          <a:p>
            <a:endParaRPr lang="en-US" dirty="0"/>
          </a:p>
          <a:p>
            <a:r>
              <a:rPr lang="en-US" dirty="0"/>
              <a:t>Note that the precision and recall rate for our Elastic Net Model is 0, this is because 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the model failed to correctly identify any true positives, indicating that it did not accurately predict any of the customers who would purchase organic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B2649-7BD8-4005-A99E-30D13769A8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6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highlighted nodes above are final leaves where the majority class is 1 or predicted to purchase the organic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B2649-7BD8-4005-A99E-30D13769A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5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one example from the six highlighted final nodes in the slide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B2649-7BD8-4005-A99E-30D13769A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49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decision tree model only classified 18 out of 150 as predicted to purchase the organic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B2649-7BD8-4005-A99E-30D13769A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2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other strategies that could be mentioned here, but I chose to focus on the important factors in the Decision Tree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B2649-7BD8-4005-A99E-30D13769A8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9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071792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8878639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609172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80738252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586113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4483758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1587591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386168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580AE1ED-3577-4808-86BF-CCD12234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839336"/>
            <a:ext cx="4123899" cy="3475513"/>
          </a:xfrm>
        </p:spPr>
        <p:txBody>
          <a:bodyPr anchor="ctr">
            <a:normAutofit/>
          </a:bodyPr>
          <a:lstStyle>
            <a:lvl1pPr>
              <a:defRPr sz="5200"/>
            </a:lvl1pPr>
          </a:lstStyle>
          <a:p>
            <a:pPr algn="l"/>
            <a:r>
              <a:rPr lang="en-US" sz="4800" dirty="0"/>
              <a:t>Click to add title</a:t>
            </a:r>
          </a:p>
        </p:txBody>
      </p:sp>
      <p:sp>
        <p:nvSpPr>
          <p:cNvPr id="9" name="Subtitle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570807"/>
            <a:ext cx="4123899" cy="152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0952" y="754711"/>
            <a:ext cx="6099048" cy="534009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33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D6F9523F-1BD5-4832-8B13-FA0BE3E6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A83160D-9929-4C5C-B741-192DF7639B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293" y="1517652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97EB8C6-CD91-4F0C-A719-5079DB8D32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15768" y="1517904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7347AC5-7F3A-4E62-AE18-744B6A756E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096" y="3800858"/>
            <a:ext cx="3895344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CC904223-D55A-40A9-AA1D-5687C89BE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970215"/>
            <a:ext cx="5998059" cy="31257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8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7270682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0658608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8977974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365641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179680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778705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8940660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0388905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3249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Placeholder 5" descr="Shopping with grocery bag">
            <a:extLst>
              <a:ext uri="{FF2B5EF4-FFF2-40B4-BE49-F238E27FC236}">
                <a16:creationId xmlns:a16="http://schemas.microsoft.com/office/drawing/2014/main" id="{FC028D6E-9CCA-AD61-84D2-51DA7F53D8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926" r="12976" b="909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C60B4E40-ED59-4DFA-97D2-04570E28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472300" cy="236909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4400" i="1" dirty="0"/>
              <a:t>Organic</a:t>
            </a:r>
            <a:r>
              <a:rPr lang="en-US" sz="4400" dirty="0"/>
              <a:t> Product Purchasing Predictions</a:t>
            </a: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35E6FB68-BA70-4F6F-9874-1F349422D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Kaitlyn Vickers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0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33BE4-5D2A-1444-A0B5-53C2E4C6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New Customer Predictions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E4762-DA00-A995-FB1B-6220C2F89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1"/>
            <a:ext cx="5511296" cy="5175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Predictions made using Random Forest Model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Out of 150 customers, </a:t>
            </a:r>
            <a:r>
              <a:rPr lang="en-US" sz="2000" b="1" i="1" dirty="0">
                <a:solidFill>
                  <a:srgbClr val="FFFFFF"/>
                </a:solidFill>
              </a:rPr>
              <a:t>32 were predicted to purchase the organic product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5D887-37C0-6EF9-A46D-D97D7407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4041" y="606583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5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5F968-E06E-C3A9-30C1-88BC68AC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0202-AB7C-7484-54D9-92C61D26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F4D89F9B-F7D1-554D-7419-B8DDB5AFC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8971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421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Placeholder 39" descr="Old man shopping at grocery">
            <a:extLst>
              <a:ext uri="{FF2B5EF4-FFF2-40B4-BE49-F238E27FC236}">
                <a16:creationId xmlns:a16="http://schemas.microsoft.com/office/drawing/2014/main" id="{6104FE3A-9B80-1A2C-868B-FCE39A437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091" t="2222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DD6B6433-CCD9-42F6-83C5-76BCAA8F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442B55CB-F27D-4C06-89E5-4EC99A519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527540-7F01-4C2E-9641-738882048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6F60FB6-F855-43F0-A752-3719156C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23">
            <a:extLst>
              <a:ext uri="{FF2B5EF4-FFF2-40B4-BE49-F238E27FC236}">
                <a16:creationId xmlns:a16="http://schemas.microsoft.com/office/drawing/2014/main" id="{70669A81-0E9B-4B42-AFEA-8F672C6C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CF172-3947-42CE-B33F-43FB799F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306" y="1375552"/>
            <a:ext cx="6487955" cy="8366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61" name="Rectangle 25">
            <a:extLst>
              <a:ext uri="{FF2B5EF4-FFF2-40B4-BE49-F238E27FC236}">
                <a16:creationId xmlns:a16="http://schemas.microsoft.com/office/drawing/2014/main" id="{8C93E0C6-CF08-4771-B5A9-6018CB3A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A011F1B8-62C5-4D08-A621-EAD05C7D6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14772-A1EE-4EA8-8C5D-46383706A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38823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Business Problem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Overview of Exploratory Findings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Summary of Models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Organics Product Customer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Recommendations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583B8C6-95CF-4DD9-AFF1-3E252935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B1E4CB7-CB13-4810-BF18-BE31AFC64F93}" type="slidenum">
              <a:rPr lang="en-US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65" name="Rectangle 27">
            <a:extLst>
              <a:ext uri="{FF2B5EF4-FFF2-40B4-BE49-F238E27FC236}">
                <a16:creationId xmlns:a16="http://schemas.microsoft.com/office/drawing/2014/main" id="{C6A6AECB-428C-4CB4-B65A-359F08B6D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7" name="Rectangle 28">
            <a:extLst>
              <a:ext uri="{FF2B5EF4-FFF2-40B4-BE49-F238E27FC236}">
                <a16:creationId xmlns:a16="http://schemas.microsoft.com/office/drawing/2014/main" id="{28D1A6ED-2AB6-46A3-A315-485B8BF93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9" name="Rectangle 29">
            <a:extLst>
              <a:ext uri="{FF2B5EF4-FFF2-40B4-BE49-F238E27FC236}">
                <a16:creationId xmlns:a16="http://schemas.microsoft.com/office/drawing/2014/main" id="{B61CE46B-8525-46A8-AB7B-DCBCC1B65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id="{4412B991-9935-45FB-A17E-8F30DD832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F968-E06E-C3A9-30C1-88BC68AC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FA243-F71D-4012-7F6B-B5E9419CF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Can we analyze supermarket loyalty program data to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identify customers likely to buy a new organic product line</a:t>
            </a:r>
            <a:r>
              <a:rPr lang="en-US" sz="2400" dirty="0"/>
              <a:t>, understand their spending patterns, and develop effective marketing strategies?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0202-AB7C-7484-54D9-92C61D26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3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19964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CC700-DC63-86D9-DFEA-6972C0CE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Exploratory Findings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3C7E-8A79-1BC5-187D-7EDAC3463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After cleaning and preprocessing data, we have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25149 entries to observe</a:t>
            </a:r>
          </a:p>
          <a:p>
            <a:r>
              <a:rPr lang="en-US" dirty="0"/>
              <a:t>There are almost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twice as many Females as Males </a:t>
            </a:r>
            <a:r>
              <a:rPr lang="en-US" dirty="0"/>
              <a:t>noted in the organics data set</a:t>
            </a:r>
          </a:p>
          <a:p>
            <a:r>
              <a:rPr lang="en-US" dirty="0"/>
              <a:t>The most highly represented class in this data is Silver</a:t>
            </a:r>
          </a:p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Platinum Members tend to spend more </a:t>
            </a:r>
            <a:r>
              <a:rPr lang="en-US" dirty="0"/>
              <a:t>money than other classes</a:t>
            </a:r>
          </a:p>
          <a:p>
            <a:r>
              <a:rPr lang="en-US" dirty="0"/>
              <a:t>Those with an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Affluence grade from 7 to 15 tend to spend more</a:t>
            </a:r>
            <a:r>
              <a:rPr lang="en-US" dirty="0"/>
              <a:t> than other grades</a:t>
            </a:r>
          </a:p>
          <a:p>
            <a:r>
              <a:rPr lang="en-US" dirty="0"/>
              <a:t>Noted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increase in spending as Age increases</a:t>
            </a:r>
          </a:p>
          <a:p>
            <a:r>
              <a:rPr lang="en-US" dirty="0"/>
              <a:t>There is a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decrease in spending as time as a loyalty member increases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1ADDC-831A-965B-3DE2-314267C6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F53F-9690-DB81-77A1-70510A65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347"/>
          </a:xfrm>
        </p:spPr>
        <p:txBody>
          <a:bodyPr/>
          <a:lstStyle/>
          <a:p>
            <a:r>
              <a:rPr lang="en-US" dirty="0"/>
              <a:t>Summary of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A9AF5-EBA3-4E76-9E32-A4C77A42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5</a:t>
            </a:fld>
            <a:endParaRPr lang="en-US" sz="1000" dirty="0"/>
          </a:p>
        </p:txBody>
      </p:sp>
      <p:sp>
        <p:nvSpPr>
          <p:cNvPr id="7" name="Subtitle 19">
            <a:extLst>
              <a:ext uri="{FF2B5EF4-FFF2-40B4-BE49-F238E27FC236}">
                <a16:creationId xmlns:a16="http://schemas.microsoft.com/office/drawing/2014/main" id="{3E7FC8DE-C38E-8B87-237E-2DC1A47804A3}"/>
              </a:ext>
            </a:extLst>
          </p:cNvPr>
          <p:cNvSpPr txBox="1">
            <a:spLocks/>
          </p:cNvSpPr>
          <p:nvPr/>
        </p:nvSpPr>
        <p:spPr>
          <a:xfrm>
            <a:off x="677334" y="1136981"/>
            <a:ext cx="7913329" cy="4038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total of 8 models were created to predict organic product purchase…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26C894-60C8-A496-B4A6-4A9CBD8B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169" y="1852328"/>
            <a:ext cx="8982923" cy="2243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6135C0-2075-8263-C57F-AFB1AF869EE2}"/>
              </a:ext>
            </a:extLst>
          </p:cNvPr>
          <p:cNvSpPr txBox="1"/>
          <p:nvPr/>
        </p:nvSpPr>
        <p:spPr>
          <a:xfrm>
            <a:off x="702169" y="4413380"/>
            <a:ext cx="857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Classification Tree Models performed the best overall on the test data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98D03-5188-9A0E-6CF9-374CAAB06B8D}"/>
              </a:ext>
            </a:extLst>
          </p:cNvPr>
          <p:cNvSpPr/>
          <p:nvPr/>
        </p:nvSpPr>
        <p:spPr>
          <a:xfrm>
            <a:off x="702169" y="3648269"/>
            <a:ext cx="8982923" cy="447481"/>
          </a:xfrm>
          <a:prstGeom prst="rect">
            <a:avLst/>
          </a:prstGeom>
          <a:solidFill>
            <a:srgbClr val="E2D80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1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5C155-FEF1-9D6B-5C23-E4CAA4F2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About Model 7: Decision Tree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38B37-0258-4164-ACEB-8D62359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3C8C9C5-3205-0FBE-6C3F-82E37ED13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61083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619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5C155-FEF1-9D6B-5C23-E4CAA4F2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About Model 8: Random Forest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38B37-0258-4164-ACEB-8D62359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1E4CB7-CB13-4810-BF18-BE31AFC64F9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3C8C9C5-3205-0FBE-6C3F-82E37ED13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79531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46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9096-ADDE-E0DA-830F-AB550CDA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Organics Product Customer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32FC4-FAD7-2EE1-EFCA-747487CE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8</a:t>
            </a:fld>
            <a:endParaRPr lang="en-US" sz="1000" dirty="0"/>
          </a:p>
        </p:txBody>
      </p:sp>
      <p:pic>
        <p:nvPicPr>
          <p:cNvPr id="11" name="Content Placeholder 10" descr="A diagram of a company&#10;&#10;Description automatically generated">
            <a:extLst>
              <a:ext uri="{FF2B5EF4-FFF2-40B4-BE49-F238E27FC236}">
                <a16:creationId xmlns:a16="http://schemas.microsoft.com/office/drawing/2014/main" id="{FE153DCF-AD52-60D9-83C3-3A0CC36F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55" t="3051" r="775" b="6657"/>
          <a:stretch/>
        </p:blipFill>
        <p:spPr>
          <a:xfrm>
            <a:off x="4723" y="1270000"/>
            <a:ext cx="12187277" cy="4445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3F0949-18E8-CE28-E51C-803C1123E8A4}"/>
              </a:ext>
            </a:extLst>
          </p:cNvPr>
          <p:cNvSpPr/>
          <p:nvPr/>
        </p:nvSpPr>
        <p:spPr>
          <a:xfrm>
            <a:off x="3217762" y="5255260"/>
            <a:ext cx="749717" cy="47505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0E2086-D6B2-B7C5-F69B-0A0DFF7F79A9}"/>
              </a:ext>
            </a:extLst>
          </p:cNvPr>
          <p:cNvSpPr/>
          <p:nvPr/>
        </p:nvSpPr>
        <p:spPr>
          <a:xfrm>
            <a:off x="4891622" y="4500880"/>
            <a:ext cx="749717" cy="47505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CA511-945F-979C-8F43-56DFE7C86843}"/>
              </a:ext>
            </a:extLst>
          </p:cNvPr>
          <p:cNvSpPr/>
          <p:nvPr/>
        </p:nvSpPr>
        <p:spPr>
          <a:xfrm>
            <a:off x="5346283" y="3701321"/>
            <a:ext cx="749717" cy="47505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817D6-B8E8-2458-9815-1DE9805ECE45}"/>
              </a:ext>
            </a:extLst>
          </p:cNvPr>
          <p:cNvSpPr/>
          <p:nvPr/>
        </p:nvSpPr>
        <p:spPr>
          <a:xfrm>
            <a:off x="11532796" y="4500880"/>
            <a:ext cx="749717" cy="47505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2C378-12F8-0115-8B44-3D98B97834F3}"/>
              </a:ext>
            </a:extLst>
          </p:cNvPr>
          <p:cNvSpPr/>
          <p:nvPr/>
        </p:nvSpPr>
        <p:spPr>
          <a:xfrm>
            <a:off x="10691458" y="4507048"/>
            <a:ext cx="749717" cy="47505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E31F6A-730B-9664-5564-298D2D42BA49}"/>
              </a:ext>
            </a:extLst>
          </p:cNvPr>
          <p:cNvSpPr/>
          <p:nvPr/>
        </p:nvSpPr>
        <p:spPr>
          <a:xfrm>
            <a:off x="9984323" y="4500880"/>
            <a:ext cx="616622" cy="47505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59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950C-C843-EBB1-D9EA-D0590DDF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Organics Product Customer Profile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3380D-D2C1-A3EB-FF67-D31BDE4C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9</a:t>
            </a:fld>
            <a:endParaRPr lang="en-US" sz="10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86B94F6-ACFC-2CE7-F299-CDE88D318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410" y="1346763"/>
            <a:ext cx="3240064" cy="49016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C7CD5-A708-7BC1-B692-23ED7727ADA2}"/>
              </a:ext>
            </a:extLst>
          </p:cNvPr>
          <p:cNvSpPr/>
          <p:nvPr/>
        </p:nvSpPr>
        <p:spPr>
          <a:xfrm>
            <a:off x="1504709" y="5532699"/>
            <a:ext cx="925975" cy="590309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8F05E-2E7B-1C91-4650-9ABEBE56907E}"/>
              </a:ext>
            </a:extLst>
          </p:cNvPr>
          <p:cNvSpPr txBox="1"/>
          <p:nvPr/>
        </p:nvSpPr>
        <p:spPr>
          <a:xfrm>
            <a:off x="4305782" y="2831719"/>
            <a:ext cx="5405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Customer Likely to Buy Organic Product:</a:t>
            </a:r>
          </a:p>
          <a:p>
            <a:pPr marL="285750" indent="-285750">
              <a:lnSpc>
                <a:spcPct val="150000"/>
              </a:lnSpc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Younger than 44.5 years old</a:t>
            </a:r>
          </a:p>
          <a:p>
            <a:pPr marL="285750" indent="-285750">
              <a:lnSpc>
                <a:spcPct val="150000"/>
              </a:lnSpc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an affluence grade between 11 and 14</a:t>
            </a:r>
          </a:p>
          <a:p>
            <a:pPr marL="285750" indent="-285750">
              <a:lnSpc>
                <a:spcPct val="150000"/>
              </a:lnSpc>
              <a:buClr>
                <a:srgbClr val="90C226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Identifies as Female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8259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272451-D558-4710-AF52-0EC1BD4C42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B19C5C-61AD-4793-BB9D-6401AD34A77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3076797-8467-41BB-91A7-9AE8328A685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608</Words>
  <Application>Microsoft Office PowerPoint</Application>
  <PresentationFormat>Widescreen</PresentationFormat>
  <Paragraphs>74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Söhne</vt:lpstr>
      <vt:lpstr>Arial</vt:lpstr>
      <vt:lpstr>Calibri</vt:lpstr>
      <vt:lpstr>Trebuchet MS</vt:lpstr>
      <vt:lpstr>Wingdings</vt:lpstr>
      <vt:lpstr>Wingdings 3</vt:lpstr>
      <vt:lpstr>Facet</vt:lpstr>
      <vt:lpstr>Organic Product Purchasing Predictions</vt:lpstr>
      <vt:lpstr>Agenda</vt:lpstr>
      <vt:lpstr>The Business Problem</vt:lpstr>
      <vt:lpstr>Overview of Exploratory Findings</vt:lpstr>
      <vt:lpstr>Summary of Models</vt:lpstr>
      <vt:lpstr>About Model 7: Decision Tree</vt:lpstr>
      <vt:lpstr>About Model 8: Random Forest</vt:lpstr>
      <vt:lpstr>Organics Product Customer</vt:lpstr>
      <vt:lpstr>Organics Product Customer Profile</vt:lpstr>
      <vt:lpstr>New Customer Predictions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Organic Product Purchasing Predictions</dc:title>
  <dc:creator>Kaitlyn Vickers</dc:creator>
  <cp:lastModifiedBy>Kaitlyn Vickers</cp:lastModifiedBy>
  <cp:revision>1</cp:revision>
  <dcterms:created xsi:type="dcterms:W3CDTF">2023-11-22T01:53:54Z</dcterms:created>
  <dcterms:modified xsi:type="dcterms:W3CDTF">2023-11-28T01:14:30Z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